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366" r:id="rId10"/>
    <p:sldId id="363" r:id="rId11"/>
    <p:sldId id="263" r:id="rId12"/>
    <p:sldId id="266" r:id="rId13"/>
    <p:sldId id="264" r:id="rId14"/>
    <p:sldId id="318" r:id="rId15"/>
    <p:sldId id="319" r:id="rId16"/>
    <p:sldId id="320" r:id="rId17"/>
    <p:sldId id="328" r:id="rId18"/>
    <p:sldId id="330" r:id="rId19"/>
    <p:sldId id="329" r:id="rId20"/>
    <p:sldId id="316" r:id="rId21"/>
    <p:sldId id="273" r:id="rId22"/>
    <p:sldId id="274" r:id="rId23"/>
    <p:sldId id="306" r:id="rId24"/>
    <p:sldId id="307" r:id="rId25"/>
    <p:sldId id="308" r:id="rId26"/>
    <p:sldId id="309" r:id="rId27"/>
    <p:sldId id="270" r:id="rId28"/>
    <p:sldId id="271" r:id="rId29"/>
    <p:sldId id="272" r:id="rId30"/>
    <p:sldId id="312" r:id="rId31"/>
    <p:sldId id="313" r:id="rId32"/>
    <p:sldId id="323" r:id="rId33"/>
    <p:sldId id="315" r:id="rId34"/>
    <p:sldId id="322" r:id="rId35"/>
    <p:sldId id="278" r:id="rId36"/>
    <p:sldId id="279" r:id="rId37"/>
    <p:sldId id="280" r:id="rId38"/>
    <p:sldId id="268" r:id="rId39"/>
    <p:sldId id="269" r:id="rId40"/>
    <p:sldId id="275" r:id="rId41"/>
    <p:sldId id="276" r:id="rId42"/>
    <p:sldId id="277" r:id="rId43"/>
    <p:sldId id="287" r:id="rId44"/>
    <p:sldId id="336" r:id="rId45"/>
    <p:sldId id="288" r:id="rId46"/>
    <p:sldId id="369" r:id="rId47"/>
    <p:sldId id="370" r:id="rId48"/>
    <p:sldId id="368" r:id="rId49"/>
    <p:sldId id="371" r:id="rId50"/>
    <p:sldId id="372" r:id="rId51"/>
    <p:sldId id="373" r:id="rId52"/>
    <p:sldId id="374" r:id="rId53"/>
    <p:sldId id="378" r:id="rId54"/>
    <p:sldId id="375" r:id="rId55"/>
    <p:sldId id="376" r:id="rId56"/>
    <p:sldId id="379" r:id="rId57"/>
    <p:sldId id="377" r:id="rId58"/>
    <p:sldId id="347" r:id="rId59"/>
    <p:sldId id="346" r:id="rId60"/>
    <p:sldId id="348" r:id="rId61"/>
    <p:sldId id="349" r:id="rId62"/>
    <p:sldId id="350" r:id="rId63"/>
    <p:sldId id="317" r:id="rId64"/>
    <p:sldId id="327" r:id="rId65"/>
    <p:sldId id="324" r:id="rId66"/>
    <p:sldId id="325" r:id="rId67"/>
    <p:sldId id="326" r:id="rId68"/>
    <p:sldId id="360" r:id="rId69"/>
    <p:sldId id="362" r:id="rId70"/>
    <p:sldId id="359" r:id="rId71"/>
    <p:sldId id="305" r:id="rId72"/>
    <p:sldId id="354" r:id="rId73"/>
    <p:sldId id="355" r:id="rId74"/>
    <p:sldId id="357" r:id="rId75"/>
    <p:sldId id="356" r:id="rId76"/>
    <p:sldId id="338" r:id="rId77"/>
    <p:sldId id="367" r:id="rId78"/>
    <p:sldId id="339" r:id="rId79"/>
    <p:sldId id="334" r:id="rId80"/>
    <p:sldId id="364" r:id="rId81"/>
    <p:sldId id="340" r:id="rId82"/>
    <p:sldId id="341" r:id="rId83"/>
    <p:sldId id="342" r:id="rId84"/>
    <p:sldId id="344" r:id="rId85"/>
    <p:sldId id="365" r:id="rId86"/>
    <p:sldId id="335" r:id="rId87"/>
    <p:sldId id="351" r:id="rId88"/>
    <p:sldId id="352" r:id="rId89"/>
    <p:sldId id="353" r:id="rId90"/>
    <p:sldId id="321" r:id="rId91"/>
    <p:sldId id="281" r:id="rId92"/>
    <p:sldId id="294" r:id="rId93"/>
    <p:sldId id="295" r:id="rId94"/>
    <p:sldId id="296" r:id="rId95"/>
    <p:sldId id="297" r:id="rId96"/>
    <p:sldId id="298" r:id="rId97"/>
    <p:sldId id="299" r:id="rId98"/>
    <p:sldId id="300" r:id="rId99"/>
    <p:sldId id="301" r:id="rId100"/>
    <p:sldId id="302" r:id="rId101"/>
    <p:sldId id="303" r:id="rId102"/>
    <p:sldId id="289" r:id="rId103"/>
    <p:sldId id="282" r:id="rId104"/>
    <p:sldId id="283" r:id="rId105"/>
    <p:sldId id="284" r:id="rId106"/>
    <p:sldId id="285" r:id="rId107"/>
    <p:sldId id="286" r:id="rId108"/>
    <p:sldId id="361" r:id="rId10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99417-1C57-4BAA-AFED-F369918204B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40D75-4A14-4CEA-AE2C-1D541089A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05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40D75-4A14-4CEA-AE2C-1D541089A5F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81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C6B0-153A-48F0-812F-81909E505DEE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A01B-3634-4D68-AB2A-38DEE64E3A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C6B0-153A-48F0-812F-81909E505DEE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A01B-3634-4D68-AB2A-38DEE64E3A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7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C6B0-153A-48F0-812F-81909E505DEE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A01B-3634-4D68-AB2A-38DEE64E3A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0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C6B0-153A-48F0-812F-81909E505DEE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A01B-3634-4D68-AB2A-38DEE64E3A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0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C6B0-153A-48F0-812F-81909E505DEE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A01B-3634-4D68-AB2A-38DEE64E3A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4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C6B0-153A-48F0-812F-81909E505DEE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A01B-3634-4D68-AB2A-38DEE64E3A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C6B0-153A-48F0-812F-81909E505DEE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A01B-3634-4D68-AB2A-38DEE64E3A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36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C6B0-153A-48F0-812F-81909E505DEE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A01B-3634-4D68-AB2A-38DEE64E3A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8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C6B0-153A-48F0-812F-81909E505DEE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A01B-3634-4D68-AB2A-38DEE64E3A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7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C6B0-153A-48F0-812F-81909E505DEE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A01B-3634-4D68-AB2A-38DEE64E3A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3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C6B0-153A-48F0-812F-81909E505DEE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A01B-3634-4D68-AB2A-38DEE64E3A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FC6B0-153A-48F0-812F-81909E505DEE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BA01B-3634-4D68-AB2A-38DEE64E3A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2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krug.ru/article/show/625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0%B7%D0%B3" TargetMode="External"/><Relationship Id="rId2" Type="http://schemas.openxmlformats.org/officeDocument/2006/relationships/hyperlink" Target="https://ru.wikipedia.org/wiki/%D0%A6%D0%B5%D0%BD%D1%82%D1%80%D0%B0%D0%BB%D1%8C%D0%BD%D0%B0%D1%8F_%D0%BD%D0%B5%D1%80%D0%B2%D0%BD%D0%B0%D1%8F_%D1%81%D0%B8%D1%81%D1%82%D0%B5%D0%BC%D0%B0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ru.wikipedia.org/wiki/%D0%A0%D0%B5%D1%84%D0%BB%D0%B5%D0%BA%D1%81_(%D0%B1%D0%B8%D0%BE%D0%BB%D0%BE%D0%B3%D0%B8%D1%8F)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sotaimedicina.ru/diseases/traumatology/gunshot-wound" TargetMode="External"/><Relationship Id="rId2" Type="http://schemas.openxmlformats.org/officeDocument/2006/relationships/hyperlink" Target="http://www.krasotaimedicina.ru/diseases/traumatology/incised-woun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rasotaimedicina.ru/treatment/electrostimulation/local" TargetMode="External"/><Relationship Id="rId3" Type="http://schemas.openxmlformats.org/officeDocument/2006/relationships/hyperlink" Target="http://www.krasotaimedicina.ru/treatment/lfk-neurology/" TargetMode="External"/><Relationship Id="rId7" Type="http://schemas.openxmlformats.org/officeDocument/2006/relationships/hyperlink" Target="http://www.krasotaimedicina.ru/treatment/electrophoresis/" TargetMode="External"/><Relationship Id="rId2" Type="http://schemas.openxmlformats.org/officeDocument/2006/relationships/hyperlink" Target="http://www.krasotaimedicina.ru/treatment/massag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asotaimedicina.ru/treatment/electropathy/UHF" TargetMode="External"/><Relationship Id="rId5" Type="http://schemas.openxmlformats.org/officeDocument/2006/relationships/hyperlink" Target="http://www.krasotaimedicina.ru/treatment/physiotherapy/" TargetMode="External"/><Relationship Id="rId10" Type="http://schemas.openxmlformats.org/officeDocument/2006/relationships/hyperlink" Target="http://www.krasotaimedicina.ru/treatment/thermotherapy/ozokeritotherapy" TargetMode="External"/><Relationship Id="rId4" Type="http://schemas.openxmlformats.org/officeDocument/2006/relationships/hyperlink" Target="http://www.krasotaimedicina.ru/treatment/reflexotherapy/" TargetMode="External"/><Relationship Id="rId9" Type="http://schemas.openxmlformats.org/officeDocument/2006/relationships/hyperlink" Target="http://www.krasotaimedicina.ru/treatment/thermotherapy/paraffinotherapy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asotaimedicina.ru/diseases/traumatology/elbow-contracture" TargetMode="Externa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sotaimedicina.ru/diseases/traumatology/recurrent-shoulder-dislocation" TargetMode="External"/><Relationship Id="rId2" Type="http://schemas.openxmlformats.org/officeDocument/2006/relationships/hyperlink" Target="http://www.krasotaimedicina.ru/diseases/traumatology/shoulder-dislocation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hyperlink" Target="http://www.krasotaimedicina.ru/diseases/traumatology/scoliosis" TargetMode="External"/><Relationship Id="rId4" Type="http://schemas.openxmlformats.org/officeDocument/2006/relationships/hyperlink" Target="http://www.krasotaimedicina.ru/diseases/traumatology/spinal-curvatur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babyonika.ru/novorozhdennyj/uxod-za-malyshom/8-rekomendacij-kak-kupat-mladenca-ot-doktora-komarovskogo" TargetMode="Externa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88" y="286603"/>
            <a:ext cx="3529890" cy="40054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21624" y="286603"/>
            <a:ext cx="6546376" cy="2947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Медицинская реабилитация детей раннего возраста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3306" y="4706471"/>
            <a:ext cx="9094694" cy="1612441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/>
              <a:t>Доцент кафедры госпитальной педиатрии </a:t>
            </a:r>
          </a:p>
          <a:p>
            <a:r>
              <a:rPr lang="ru-RU" sz="3000" b="1" dirty="0" err="1" smtClean="0"/>
              <a:t>О.А.Харченко</a:t>
            </a:r>
            <a:endParaRPr lang="ru-RU" sz="3000" b="1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274638"/>
            <a:ext cx="8215370" cy="1868478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Классификация перинатальных поражений нервной системы у новорожденных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800" dirty="0"/>
              <a:t>разработана Российской ассоциацией специалистов перинатальной медицины на основании положений МКБ-10 -2000г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8282" y="2143116"/>
            <a:ext cx="8472518" cy="435771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sz="2600" dirty="0"/>
              <a:t>неврологические нарушения периода новорожденности подразделяются на основные группы в зависимости от причины и  ведущего патогенетического  механизма повреждений:</a:t>
            </a:r>
          </a:p>
          <a:p>
            <a:pPr lvl="0"/>
            <a:r>
              <a:rPr lang="ru-RU" dirty="0" err="1"/>
              <a:t>Гипоксические</a:t>
            </a:r>
            <a:r>
              <a:rPr lang="ru-RU" dirty="0"/>
              <a:t> (церебральная ишемия  1,2,3 ст. и внутричерепные кровоизлияния)</a:t>
            </a:r>
          </a:p>
          <a:p>
            <a:pPr lvl="0"/>
            <a:r>
              <a:rPr lang="ru-RU" dirty="0"/>
              <a:t>Травматические</a:t>
            </a:r>
          </a:p>
          <a:p>
            <a:pPr lvl="0"/>
            <a:r>
              <a:rPr lang="ru-RU" dirty="0"/>
              <a:t>Токсико-метаболические</a:t>
            </a:r>
          </a:p>
          <a:p>
            <a:r>
              <a:rPr lang="ru-RU" dirty="0"/>
              <a:t>Инфекционные</a:t>
            </a:r>
          </a:p>
        </p:txBody>
      </p:sp>
    </p:spTree>
    <p:extLst>
      <p:ext uri="{BB962C8B-B14F-4D97-AF65-F5344CB8AC3E}">
        <p14:creationId xmlns:p14="http://schemas.microsoft.com/office/powerpoint/2010/main" val="23332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лечебная </a:t>
            </a:r>
            <a:r>
              <a:rPr lang="ru-RU" dirty="0"/>
              <a:t>физкультура, лечебная гимнастика </a:t>
            </a:r>
            <a:r>
              <a:rPr lang="ru-RU" dirty="0" smtClean="0"/>
              <a:t> и</a:t>
            </a:r>
            <a:r>
              <a:rPr lang="ru-RU" dirty="0"/>
              <a:t> </a:t>
            </a:r>
            <a:r>
              <a:rPr lang="ru-RU" b="1" dirty="0"/>
              <a:t>лечебный массаж при рахите у детей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Особое </a:t>
            </a:r>
            <a:r>
              <a:rPr lang="ru-RU" dirty="0"/>
              <a:t>внимание следует уделить лечебному массажу, благодаря которому активизируется обмен веществ в кожных покровах, который в свою очередь стимулирует выработку организмом витамина D. Поэтому применение приемов общего массажа актуально в любом возрасте и при любом течении заболевания.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 </a:t>
            </a:r>
            <a:r>
              <a:rPr lang="ru-RU" dirty="0"/>
              <a:t>начальном периоде заболевания, занятия с ребенком, включающие специальные упражнения при рахите, должны быть построены на основе обычных возрастных комплексов.</a:t>
            </a:r>
            <a:br>
              <a:rPr lang="ru-RU" dirty="0"/>
            </a:br>
            <a:r>
              <a:rPr lang="ru-RU" dirty="0"/>
              <a:t>Нужно учитывать тот факт, что ребенок, больной рахитом, быстрее устает, поэтому нагрузку можно уменьшить путем сокращения числа повторений каждого упражнения до 2-3 раз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Необходимо осторожно выполнять пассивные </a:t>
            </a:r>
            <a:r>
              <a:rPr lang="ru-RU" b="1" dirty="0"/>
              <a:t>упражнения при </a:t>
            </a:r>
            <a:r>
              <a:rPr lang="ru-RU" b="1" dirty="0" smtClean="0"/>
              <a:t>  </a:t>
            </a:r>
            <a:r>
              <a:rPr lang="ru-RU" b="1" dirty="0"/>
              <a:t>рахите</a:t>
            </a:r>
            <a:r>
              <a:rPr lang="ru-RU" dirty="0"/>
              <a:t>: нужно внимательно следить за тем, чтобы суставы не разгибались сильнее, чем положено.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9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54741" y="750888"/>
            <a:ext cx="10381129" cy="5426075"/>
          </a:xfrm>
        </p:spPr>
        <p:txBody>
          <a:bodyPr>
            <a:normAutofit/>
          </a:bodyPr>
          <a:lstStyle/>
          <a:p>
            <a:r>
              <a:rPr lang="ru-RU" dirty="0"/>
              <a:t>В занятия лечебной физкультурой и гимнастикой обязательно нужно включать дыхательные упражнения </a:t>
            </a:r>
            <a:r>
              <a:rPr lang="ru-RU" dirty="0" smtClean="0"/>
              <a:t> - надавливания на грудную клетку, </a:t>
            </a:r>
            <a:r>
              <a:rPr lang="ru-RU" dirty="0"/>
              <a:t>которые сочетаются со скрещиванием рук и т.д. Необходимо учитывать тот факт, что больной ребенок чрезмерно возбудим, поэтому в массаж при рахите у детей надо ввести больше поглаживаний и значительно уменьшить, или даже совсем исключить, стимулирующие ударные приемы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том случае, если ребенок быстро устает и капризничает во время занятий, комплекс упражнений </a:t>
            </a:r>
            <a:r>
              <a:rPr lang="ru-RU" dirty="0" smtClean="0"/>
              <a:t> можно </a:t>
            </a:r>
            <a:r>
              <a:rPr lang="ru-RU" dirty="0"/>
              <a:t>разделить на несколько частей.</a:t>
            </a:r>
          </a:p>
        </p:txBody>
      </p:sp>
    </p:spTree>
    <p:extLst>
      <p:ext uri="{BB962C8B-B14F-4D97-AF65-F5344CB8AC3E}">
        <p14:creationId xmlns:p14="http://schemas.microsoft.com/office/powerpoint/2010/main" val="41056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76" y="4595669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Неспецифическая профилактика рахита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При несоблюдении назначений врача по профилактике рахита медикаментозными препаратами или по показаниям</a:t>
            </a:r>
          </a:p>
          <a:p>
            <a:r>
              <a:rPr lang="ru-RU" dirty="0" smtClean="0"/>
              <a:t>1-2 раза в год можно назначать УФО, курс 10-12 сеансов через день, начиная с 1/8 биодозы и постепенным повышением в конце курса до 1,5- 2,0 биодоз.</a:t>
            </a:r>
          </a:p>
          <a:p>
            <a:r>
              <a:rPr lang="ru-RU" dirty="0" smtClean="0"/>
              <a:t>После УФО делается перерыв в 1 месяц, а затем можно назначать витамин Д в профилактической дозе.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6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Ранняя реабилитация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проводится </a:t>
            </a:r>
            <a:r>
              <a:rPr lang="ru-RU" dirty="0"/>
              <a:t>одновременно с лечением витамином D и направлена на устранение функциональных нарушений органов и систем и улучшение синтеза и обмена витамина D в организме ребенка.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этой целью используется УФО длинноволнового спектра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начальном периоде заболевания и при рахите I степени применяют УФО, начиная с </a:t>
            </a:r>
            <a:r>
              <a:rPr lang="ru-RU" i="1" dirty="0"/>
              <a:t>1</a:t>
            </a:r>
            <a:r>
              <a:rPr lang="ru-RU" dirty="0"/>
              <a:t> /</a:t>
            </a:r>
            <a:r>
              <a:rPr lang="ru-RU" i="1" dirty="0"/>
              <a:t>4</a:t>
            </a:r>
            <a:r>
              <a:rPr lang="ru-RU" dirty="0"/>
              <a:t> биодозы, с последующим (через каждые 2 облучения) увеличением ее на </a:t>
            </a:r>
            <a:r>
              <a:rPr lang="ru-RU" i="1" dirty="0"/>
              <a:t>1</a:t>
            </a:r>
            <a:r>
              <a:rPr lang="ru-RU" dirty="0"/>
              <a:t>/</a:t>
            </a:r>
            <a:r>
              <a:rPr lang="ru-RU" i="1" dirty="0"/>
              <a:t>4</a:t>
            </a:r>
            <a:r>
              <a:rPr lang="ru-RU" dirty="0"/>
              <a:t> биодозы. К концу курса лечения дозу доводят до 2–3 биодоз, облучая переднюю и заднюю поверхности тела.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2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736600"/>
            <a:ext cx="9613900" cy="5440363"/>
          </a:xfrm>
        </p:spPr>
        <p:txBody>
          <a:bodyPr/>
          <a:lstStyle/>
          <a:p>
            <a:r>
              <a:rPr lang="ru-RU" dirty="0"/>
              <a:t>При рахите II–III степени применяется ускоренная схема облучения: начинают с </a:t>
            </a:r>
            <a:r>
              <a:rPr lang="ru-RU" i="1" dirty="0"/>
              <a:t>1</a:t>
            </a:r>
            <a:r>
              <a:rPr lang="ru-RU" dirty="0"/>
              <a:t> /</a:t>
            </a:r>
            <a:r>
              <a:rPr lang="ru-RU" i="1" dirty="0"/>
              <a:t>4–1</a:t>
            </a:r>
            <a:r>
              <a:rPr lang="ru-RU" dirty="0"/>
              <a:t> /</a:t>
            </a:r>
            <a:r>
              <a:rPr lang="ru-RU" i="1" dirty="0" smtClean="0"/>
              <a:t>3 </a:t>
            </a:r>
            <a:r>
              <a:rPr lang="ru-RU" dirty="0" smtClean="0"/>
              <a:t>биодозы</a:t>
            </a:r>
            <a:r>
              <a:rPr lang="ru-RU" dirty="0"/>
              <a:t>, более быстро увеличивают дозы – через 1 или 2 облучения на величину первоначальной дозы, доводя до 2 биодоз на поверхность тела.</a:t>
            </a:r>
          </a:p>
          <a:p>
            <a:r>
              <a:rPr lang="ru-RU" dirty="0"/>
              <a:t>Поздняя реабилитация проводится на фоне продолжающегося лечения рахита витамином D и цитратами. Применяются массаж и лечебная гимнастика. Они оказывают благотворное влияние на обмен веществ, улучшают кровообращение, дыхание, газообмен. Особенно показаны при </a:t>
            </a:r>
            <a:r>
              <a:rPr lang="ru-RU" dirty="0" err="1"/>
              <a:t>гипофосфатемическом</a:t>
            </a:r>
            <a:r>
              <a:rPr lang="ru-RU" dirty="0"/>
              <a:t> и смешанном вариантах рахита.</a:t>
            </a:r>
          </a:p>
        </p:txBody>
      </p:sp>
    </p:spTree>
    <p:extLst>
      <p:ext uri="{BB962C8B-B14F-4D97-AF65-F5344CB8AC3E}">
        <p14:creationId xmlns:p14="http://schemas.microsoft.com/office/powerpoint/2010/main" val="40684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664" y="0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водолечение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Используется водолечение при постепенном переходе от теплых, индифферентных температур обливаний к прохладным. Применяются соленые ванны с морской или обычной поваренной солью из расчета 100 г соли на 10 л воды. Температура первой ванны – 38 °C, продолжительность – 3–8 мин, после каждых 2–3 ванн длительность процедуры увеличивается на 1 мин. Всего на курс лечения необходимы 12–15 ванн через день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Беспокойным детям рекомендуют хвойные </a:t>
            </a:r>
            <a:r>
              <a:rPr lang="ru-RU" dirty="0" smtClean="0"/>
              <a:t>ванны (хвойный экстракт в жидком или сухом виде) ежедневно курсом № 15.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3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46138"/>
            <a:ext cx="9328150" cy="5330825"/>
          </a:xfrm>
        </p:spPr>
        <p:txBody>
          <a:bodyPr>
            <a:normAutofit/>
          </a:bodyPr>
          <a:lstStyle/>
          <a:p>
            <a:r>
              <a:rPr lang="ru-RU" dirty="0"/>
              <a:t>Грязелечение назначается детям с нарушением статических функций, при мышечной гипотонии.</a:t>
            </a:r>
          </a:p>
          <a:p>
            <a:r>
              <a:rPr lang="ru-RU" dirty="0"/>
              <a:t>Этим детям можно применять </a:t>
            </a:r>
            <a:r>
              <a:rPr lang="ru-RU" dirty="0" err="1"/>
              <a:t>индуктотерапию</a:t>
            </a:r>
            <a:r>
              <a:rPr lang="ru-RU" dirty="0"/>
              <a:t> на ноги в слаботепловой дозировке. Показан электрофорез раствора </a:t>
            </a:r>
            <a:r>
              <a:rPr lang="ru-RU" dirty="0" err="1"/>
              <a:t>прозерина</a:t>
            </a:r>
            <a:r>
              <a:rPr lang="ru-RU" dirty="0"/>
              <a:t> в разведении 1: 2000 при расположении электрода в пояснично-крестцовой области, второго (раздвоенного) – на икроножных мышцах.</a:t>
            </a:r>
          </a:p>
          <a:p>
            <a:r>
              <a:rPr lang="ru-RU" dirty="0"/>
              <a:t>Продолжительность процедуры составляет 10 мин, на курс проводятся 12–15 процедур.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период реконвалесценции рахита применяется электрофорез кальция хлорида.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199" y="4690635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Восстановительное лечение.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Через </a:t>
            </a:r>
            <a:r>
              <a:rPr lang="ru-RU" dirty="0"/>
              <a:t>1 месяц после законченного первого курса УФО можно провести повторный курс лечения. </a:t>
            </a:r>
            <a:r>
              <a:rPr lang="ru-RU" dirty="0" smtClean="0"/>
              <a:t>Дальнейшее </a:t>
            </a:r>
            <a:r>
              <a:rPr lang="ru-RU" dirty="0"/>
              <a:t>восстановительное лечение и динамическое наблюдение проводятся как профилактика рахита с частотой наблюдения, соответствующей здоровым детям.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767" y="4001294"/>
            <a:ext cx="5158854" cy="23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Благодарю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ÐÐ°ÑÑÐ¸Ð½ÐºÐ¸ Ð¿Ð¾ Ð·Ð°Ð¿ÑÐ¾ÑÑ ÐºÐ°ÑÑÐ¸Ð½ÐºÐ¸ Ð²ÐµÑÐ½Ð° Ð¿ÑÐ¸ÑÐ¾Ð´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Перинатальная патология нервной системы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Сложность медикаментозной реабилитации</a:t>
            </a:r>
          </a:p>
          <a:p>
            <a:r>
              <a:rPr lang="ru-RU" dirty="0" smtClean="0"/>
              <a:t>Трудно подобрать адекватную дозировку многих медикаментов</a:t>
            </a:r>
          </a:p>
          <a:p>
            <a:r>
              <a:rPr lang="ru-RU" dirty="0" smtClean="0"/>
              <a:t>Узко направленное действие медикаментов</a:t>
            </a:r>
          </a:p>
          <a:p>
            <a:r>
              <a:rPr lang="ru-RU" dirty="0" smtClean="0"/>
              <a:t>Не изучено действие многих препаратов в неонатологии</a:t>
            </a:r>
          </a:p>
          <a:p>
            <a:r>
              <a:rPr lang="ru-RU" dirty="0" smtClean="0"/>
              <a:t>Необходимо исключение </a:t>
            </a:r>
            <a:r>
              <a:rPr lang="ru-RU" dirty="0" err="1" smtClean="0"/>
              <a:t>полипрагмазии</a:t>
            </a:r>
            <a:endParaRPr lang="ru-RU" dirty="0" smtClean="0"/>
          </a:p>
          <a:p>
            <a:r>
              <a:rPr lang="ru-RU" dirty="0" smtClean="0"/>
              <a:t>Рост аллергических реакций на медикаменты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8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Основы медикаментозной терапии: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66568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В остром периоде- раннее этиологическое и патогенетическое </a:t>
            </a:r>
            <a:r>
              <a:rPr lang="ru-RU" dirty="0" smtClean="0"/>
              <a:t>лечение</a:t>
            </a:r>
          </a:p>
          <a:p>
            <a:r>
              <a:rPr lang="ru-RU" dirty="0" smtClean="0"/>
              <a:t> в остром и подостром периодах строго направленная фармакотерапия судорожного синдрома и нарастающей </a:t>
            </a:r>
            <a:r>
              <a:rPr lang="ru-RU" dirty="0" err="1" smtClean="0"/>
              <a:t>вентрикулодилатации</a:t>
            </a:r>
            <a:endParaRPr lang="ru-RU" dirty="0" smtClean="0"/>
          </a:p>
          <a:p>
            <a:r>
              <a:rPr lang="ru-RU" dirty="0" smtClean="0"/>
              <a:t>препараты из группы </a:t>
            </a:r>
            <a:r>
              <a:rPr lang="ru-RU" dirty="0" err="1" smtClean="0"/>
              <a:t>ноотропов</a:t>
            </a:r>
            <a:r>
              <a:rPr lang="ru-RU" dirty="0" smtClean="0"/>
              <a:t> при тяжелых и среднетяжелых формах поражений</a:t>
            </a:r>
          </a:p>
          <a:p>
            <a:r>
              <a:rPr lang="ru-RU" dirty="0" smtClean="0"/>
              <a:t>Использовать препараты </a:t>
            </a:r>
            <a:r>
              <a:rPr lang="ru-RU" dirty="0" err="1" smtClean="0"/>
              <a:t>полисистемного</a:t>
            </a:r>
            <a:r>
              <a:rPr lang="ru-RU" dirty="0" smtClean="0"/>
              <a:t> воздействия: метаболиты, антиоксиданты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8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Выход?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Ведущая роль  в  восстановительном периоде должна принадлежать немедикаментозным методам воздействия, обладающим щадящей нагрузкой на организм и воздействием на весь организм в целом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Немедикаментозная терапия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Обеспечить минимизацию лекарственной терапии помогает раннее (начиная с первого этапа) включение в программу комплексной реабилитации немедикаментозных воздействий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На втором и третьем этапах реабилитации детей с перинатальной патологией эти методики должны быть признаны </a:t>
            </a:r>
            <a:r>
              <a:rPr lang="ru-RU" dirty="0" smtClean="0"/>
              <a:t>приоритетными.</a:t>
            </a:r>
          </a:p>
          <a:p>
            <a:r>
              <a:rPr lang="ru-RU" dirty="0" smtClean="0"/>
              <a:t> </a:t>
            </a:r>
            <a:r>
              <a:rPr lang="ru-RU" dirty="0"/>
              <a:t>Несомненно, в обеспечении успешной реабилитации важная роль принадлежит </a:t>
            </a:r>
            <a:r>
              <a:rPr lang="ru-RU" dirty="0">
                <a:solidFill>
                  <a:srgbClr val="FF0000"/>
                </a:solidFill>
              </a:rPr>
              <a:t>адекватному вскармливанию </a:t>
            </a:r>
            <a:r>
              <a:rPr lang="ru-RU" dirty="0"/>
              <a:t>и оптимальной организации окружающей среды (</a:t>
            </a:r>
            <a:r>
              <a:rPr lang="ru-RU" dirty="0">
                <a:solidFill>
                  <a:srgbClr val="FF0000"/>
                </a:solidFill>
              </a:rPr>
              <a:t>лечебно-охранительный </a:t>
            </a:r>
            <a:r>
              <a:rPr lang="ru-RU" dirty="0" smtClean="0">
                <a:solidFill>
                  <a:srgbClr val="FF0000"/>
                </a:solidFill>
              </a:rPr>
              <a:t>режим</a:t>
            </a:r>
            <a:r>
              <a:rPr lang="ru-RU" dirty="0" smtClean="0"/>
              <a:t>).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Лечебно-охранительный режим </a:t>
            </a:r>
            <a:r>
              <a:rPr lang="ru-RU" dirty="0" smtClean="0"/>
              <a:t>применяется уже на первом этапе выхаживания тяжело больных детей: ограничение </a:t>
            </a:r>
            <a:r>
              <a:rPr lang="ru-RU" dirty="0"/>
              <a:t>сенсорной нагрузки в остром периоде поражения мозга, температурный комфорт, ограничение электромагнитных </a:t>
            </a:r>
            <a:r>
              <a:rPr lang="ru-RU" dirty="0" smtClean="0"/>
              <a:t>воздействий, шума, </a:t>
            </a:r>
            <a:r>
              <a:rPr lang="ru-RU" dirty="0"/>
              <a:t>выхаживание на </a:t>
            </a:r>
            <a:r>
              <a:rPr lang="ru-RU" dirty="0" err="1"/>
              <a:t>колышащихся</a:t>
            </a:r>
            <a:r>
              <a:rPr lang="ru-RU" dirty="0"/>
              <a:t> матрасиках </a:t>
            </a:r>
            <a:r>
              <a:rPr lang="ru-RU" dirty="0" smtClean="0"/>
              <a:t>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5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60438" y="327025"/>
            <a:ext cx="11231562" cy="5715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Средства </a:t>
            </a:r>
            <a:r>
              <a:rPr lang="ru-RU" sz="3200" dirty="0">
                <a:solidFill>
                  <a:srgbClr val="FF0000"/>
                </a:solidFill>
              </a:rPr>
              <a:t>немедикаментозного лечения и </a:t>
            </a:r>
            <a:r>
              <a:rPr lang="ru-RU" sz="3200" dirty="0" smtClean="0">
                <a:solidFill>
                  <a:srgbClr val="FF0000"/>
                </a:solidFill>
              </a:rPr>
              <a:t>реабилитации </a:t>
            </a:r>
            <a:r>
              <a:rPr lang="ru-RU" dirty="0"/>
              <a:t>весьма </a:t>
            </a:r>
            <a:r>
              <a:rPr lang="ru-RU" dirty="0" smtClean="0"/>
              <a:t>условно делятся </a:t>
            </a:r>
            <a:r>
              <a:rPr lang="ru-RU" dirty="0"/>
              <a:t>на </a:t>
            </a:r>
            <a:r>
              <a:rPr lang="ru-RU" dirty="0">
                <a:solidFill>
                  <a:srgbClr val="C00000"/>
                </a:solidFill>
              </a:rPr>
              <a:t>физические </a:t>
            </a:r>
            <a:r>
              <a:rPr lang="ru-RU" dirty="0"/>
              <a:t>и </a:t>
            </a:r>
            <a:r>
              <a:rPr lang="ru-RU" dirty="0">
                <a:solidFill>
                  <a:srgbClr val="C00000"/>
                </a:solidFill>
              </a:rPr>
              <a:t>психолого-педагогические, </a:t>
            </a:r>
            <a:r>
              <a:rPr lang="ru-RU" dirty="0"/>
              <a:t>поскольку любое физическое воздействие на маленького ребенка предполагает обязательный психоэмоциональный контакт с ним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Психолого-педагогическая коррекция 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психоэстетотерапия</a:t>
            </a:r>
            <a:r>
              <a:rPr lang="ru-RU" b="1" dirty="0">
                <a:solidFill>
                  <a:srgbClr val="92D050"/>
                </a:solidFill>
              </a:rPr>
              <a:t>: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коррекционная </a:t>
            </a:r>
            <a:r>
              <a:rPr lang="ru-RU" dirty="0"/>
              <a:t>(</a:t>
            </a:r>
            <a:r>
              <a:rPr lang="ru-RU" dirty="0" err="1"/>
              <a:t>кондуктивная</a:t>
            </a:r>
            <a:r>
              <a:rPr lang="ru-RU" dirty="0"/>
              <a:t>) педагогика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психотерапевтическая коррекция в диаде «мать–дитя» (контакт «кожа-к-коже», «кенгуру») и в целом в семье больного ребенка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музыкотерапия, </a:t>
            </a:r>
            <a:r>
              <a:rPr lang="ru-RU" dirty="0" err="1"/>
              <a:t>эстетотерапия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тактильно-кинестетическая стимуляция.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2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Физическая </a:t>
            </a:r>
            <a:r>
              <a:rPr lang="ru-RU" b="1" dirty="0" smtClean="0">
                <a:solidFill>
                  <a:srgbClr val="FF0000"/>
                </a:solidFill>
              </a:rPr>
              <a:t>реабилитация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 разнообразный лечебный массаж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лечебная гимнастика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лечение «положением» (укладки, туторы, «воротники» и т. д.), </a:t>
            </a:r>
            <a:endParaRPr lang="ru-RU" dirty="0" smtClean="0"/>
          </a:p>
          <a:p>
            <a:r>
              <a:rPr lang="ru-RU" dirty="0" smtClean="0"/>
              <a:t>терапия </a:t>
            </a:r>
            <a:r>
              <a:rPr lang="ru-RU" dirty="0"/>
              <a:t>по </a:t>
            </a:r>
            <a:r>
              <a:rPr lang="ru-RU" dirty="0" smtClean="0"/>
              <a:t>Войту; </a:t>
            </a:r>
            <a:r>
              <a:rPr lang="ru-RU" dirty="0" err="1" smtClean="0"/>
              <a:t>Бобату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упражнения в воде и гидромассаж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сухая иммерсия (имитация невесомости); использование кроватки «Сатурн» (эффект невесомости + вибромассаж); </a:t>
            </a:r>
            <a:endParaRPr lang="ru-RU" dirty="0" smtClean="0"/>
          </a:p>
          <a:p>
            <a:r>
              <a:rPr lang="ru-RU" dirty="0" smtClean="0"/>
              <a:t>физиотерапия </a:t>
            </a:r>
            <a:r>
              <a:rPr lang="ru-RU" dirty="0"/>
              <a:t>(переменное магнитное поле, синусоидальные модулированные токи, электрофорез, парафинотерапия, лазеротерапия, свето- и </a:t>
            </a:r>
            <a:r>
              <a:rPr lang="ru-RU" dirty="0" err="1"/>
              <a:t>цветотерапия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3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Использование </a:t>
            </a:r>
            <a:r>
              <a:rPr lang="ru-RU" b="1" dirty="0">
                <a:solidFill>
                  <a:srgbClr val="FF0000"/>
                </a:solidFill>
              </a:rPr>
              <a:t>физиотерапии для новорожденных имеет свои особенности: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терапевтические </a:t>
            </a:r>
            <a:r>
              <a:rPr lang="ru-RU" dirty="0"/>
              <a:t>дозы воздействия физических факторов </a:t>
            </a:r>
            <a:r>
              <a:rPr lang="ru-RU" dirty="0" smtClean="0"/>
              <a:t>должны соответствовать </a:t>
            </a:r>
            <a:r>
              <a:rPr lang="ru-RU" dirty="0"/>
              <a:t>возрастной </a:t>
            </a:r>
            <a:r>
              <a:rPr lang="ru-RU" dirty="0" smtClean="0"/>
              <a:t>дозировке;</a:t>
            </a:r>
            <a:endParaRPr lang="ru-RU" dirty="0"/>
          </a:p>
          <a:p>
            <a:r>
              <a:rPr lang="ru-RU" dirty="0"/>
              <a:t>проведение процедур следует осуществлять в первой половине дня;</a:t>
            </a:r>
          </a:p>
          <a:p>
            <a:r>
              <a:rPr lang="ru-RU" dirty="0"/>
              <a:t>сеансы лечения должны проводиться только через </a:t>
            </a:r>
            <a:r>
              <a:rPr lang="ru-RU" dirty="0" smtClean="0"/>
              <a:t> 1,5-2 часа </a:t>
            </a:r>
            <a:r>
              <a:rPr lang="ru-RU" dirty="0"/>
              <a:t>после кормления или за час до него;</a:t>
            </a:r>
          </a:p>
          <a:p>
            <a:r>
              <a:rPr lang="ru-RU" dirty="0"/>
              <a:t>курсы физиотерапии составляют 7 -10 процедур.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2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Возрастные ограничения применения некоторых физиотерапевтических методов лечения для </a:t>
            </a:r>
            <a:r>
              <a:rPr lang="ru-RU" sz="3600" b="1" dirty="0" smtClean="0">
                <a:solidFill>
                  <a:srgbClr val="FF0000"/>
                </a:solidFill>
              </a:rPr>
              <a:t>детей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Электрофорез лекарственных веществ и гальванизация с 2-х недельного возраста.</a:t>
            </a:r>
          </a:p>
          <a:p>
            <a:r>
              <a:rPr lang="ru-RU" dirty="0"/>
              <a:t>СМТ с 6-месячного возраста.</a:t>
            </a:r>
          </a:p>
          <a:p>
            <a:r>
              <a:rPr lang="ru-RU" dirty="0" smtClean="0"/>
              <a:t>Диадинамические </a:t>
            </a:r>
            <a:r>
              <a:rPr lang="ru-RU" dirty="0"/>
              <a:t>токи не ранее 6 месяцев.</a:t>
            </a:r>
          </a:p>
          <a:p>
            <a:r>
              <a:rPr lang="ru-RU" dirty="0">
                <a:solidFill>
                  <a:srgbClr val="FF0000"/>
                </a:solidFill>
              </a:rPr>
              <a:t>УВЧ с рождения.</a:t>
            </a:r>
          </a:p>
          <a:p>
            <a:r>
              <a:rPr lang="ru-RU" dirty="0"/>
              <a:t>Дарсонвализация  с 2-х лет.</a:t>
            </a:r>
          </a:p>
          <a:p>
            <a:r>
              <a:rPr lang="ru-RU" dirty="0" err="1">
                <a:solidFill>
                  <a:srgbClr val="FF0000"/>
                </a:solidFill>
              </a:rPr>
              <a:t>Ультратон</a:t>
            </a:r>
            <a:r>
              <a:rPr lang="ru-RU" dirty="0">
                <a:solidFill>
                  <a:srgbClr val="FF0000"/>
                </a:solidFill>
              </a:rPr>
              <a:t> с рождения.</a:t>
            </a:r>
          </a:p>
          <a:p>
            <a:r>
              <a:rPr lang="ru-RU" dirty="0"/>
              <a:t>Индуктотермия с 4-х лет.</a:t>
            </a:r>
          </a:p>
          <a:p>
            <a:r>
              <a:rPr lang="ru-RU" dirty="0"/>
              <a:t>ДМВ 1 года.</a:t>
            </a:r>
          </a:p>
          <a:p>
            <a:r>
              <a:rPr lang="ru-RU" dirty="0"/>
              <a:t>СМВ 2-х лет.</a:t>
            </a:r>
          </a:p>
          <a:p>
            <a:r>
              <a:rPr lang="ru-RU" dirty="0">
                <a:solidFill>
                  <a:srgbClr val="FF0000"/>
                </a:solidFill>
              </a:rPr>
              <a:t>КВЧ с рождения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/>
              <a:t>Ультразвук </a:t>
            </a:r>
            <a:r>
              <a:rPr lang="ru-RU" dirty="0"/>
              <a:t>с 3-4 лет, можно с 2-х лет при адекватной дозировке.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Ультрафиолетовые </a:t>
            </a:r>
            <a:r>
              <a:rPr lang="ru-RU" dirty="0">
                <a:solidFill>
                  <a:srgbClr val="FF0000"/>
                </a:solidFill>
              </a:rPr>
              <a:t>лучи с рождения.</a:t>
            </a:r>
          </a:p>
          <a:p>
            <a:r>
              <a:rPr lang="ru-RU" dirty="0">
                <a:solidFill>
                  <a:srgbClr val="FF0000"/>
                </a:solidFill>
              </a:rPr>
              <a:t>Ингаляция с рождения.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Лазерное </a:t>
            </a:r>
            <a:r>
              <a:rPr lang="ru-RU" dirty="0">
                <a:solidFill>
                  <a:srgbClr val="FF0000"/>
                </a:solidFill>
              </a:rPr>
              <a:t>излучение  с рождения, но с большой осторожностью в силу неустойчивости центральной нервной системы.</a:t>
            </a:r>
          </a:p>
          <a:p>
            <a:r>
              <a:rPr lang="ru-RU" dirty="0">
                <a:solidFill>
                  <a:srgbClr val="FF0000"/>
                </a:solidFill>
              </a:rPr>
              <a:t>Парафин с рождения.</a:t>
            </a:r>
          </a:p>
          <a:p>
            <a:r>
              <a:rPr lang="ru-RU" dirty="0">
                <a:solidFill>
                  <a:srgbClr val="FF0000"/>
                </a:solidFill>
              </a:rPr>
              <a:t>Озокерит с рождения.</a:t>
            </a:r>
          </a:p>
          <a:p>
            <a:r>
              <a:rPr lang="ru-RU" dirty="0" err="1">
                <a:solidFill>
                  <a:srgbClr val="FF0000"/>
                </a:solidFill>
              </a:rPr>
              <a:t>Фотохромотерапия</a:t>
            </a:r>
            <a:r>
              <a:rPr lang="ru-RU" dirty="0">
                <a:solidFill>
                  <a:srgbClr val="FF0000"/>
                </a:solidFill>
              </a:rPr>
              <a:t> с рождения.</a:t>
            </a:r>
          </a:p>
          <a:p>
            <a:r>
              <a:rPr lang="ru-RU" dirty="0"/>
              <a:t>Грязелечение с 6 месячного возраста.</a:t>
            </a:r>
          </a:p>
          <a:p>
            <a:r>
              <a:rPr lang="ru-RU" dirty="0" err="1">
                <a:solidFill>
                  <a:srgbClr val="FF0000"/>
                </a:solidFill>
              </a:rPr>
              <a:t>Транскраниальная</a:t>
            </a:r>
            <a:r>
              <a:rPr lang="ru-RU" dirty="0">
                <a:solidFill>
                  <a:srgbClr val="FF0000"/>
                </a:solidFill>
              </a:rPr>
              <a:t> электростимуляция и Электросон - с рождения.</a:t>
            </a:r>
          </a:p>
          <a:p>
            <a:r>
              <a:rPr lang="ru-RU" dirty="0" err="1"/>
              <a:t>Магнитотерапия</a:t>
            </a:r>
            <a:r>
              <a:rPr lang="ru-RU" dirty="0"/>
              <a:t> с 2-3-х лет, низкочастотная </a:t>
            </a:r>
            <a:r>
              <a:rPr lang="ru-RU" dirty="0" err="1"/>
              <a:t>магнитотерапия</a:t>
            </a:r>
            <a:r>
              <a:rPr lang="ru-RU" dirty="0"/>
              <a:t> возможна в более раннем возрасте.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1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5400" b="1" dirty="0" err="1" smtClean="0">
                <a:solidFill>
                  <a:srgbClr val="C00000"/>
                </a:solidFill>
              </a:rPr>
              <a:t>увч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9252" y="1854558"/>
            <a:ext cx="3703548" cy="401820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08979" y="1249251"/>
            <a:ext cx="6044821" cy="49277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УВЧ </a:t>
            </a:r>
            <a:r>
              <a:rPr lang="ru-RU" dirty="0"/>
              <a:t>можно назначать с первых дней жизни ребенка. Допустимая дозировка для области головы должна быть не более 40 Вт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Длительность воздействия – не меньше 5 минут, но не больше 15 минут. </a:t>
            </a:r>
            <a:endParaRPr lang="ru-RU" dirty="0" smtClean="0"/>
          </a:p>
          <a:p>
            <a:r>
              <a:rPr lang="ru-RU" dirty="0" smtClean="0"/>
              <a:t> Для </a:t>
            </a:r>
            <a:r>
              <a:rPr lang="ru-RU" dirty="0"/>
              <a:t>детей до года процедура длится не более 5 минут, от 1 года до трех – примерно 6-7 минут, от 3 до 7 лет – в течение 8 минут, от 8 лет –10 минут. Количество процедур – 10. </a:t>
            </a:r>
            <a:endParaRPr lang="ru-RU" dirty="0" smtClean="0"/>
          </a:p>
          <a:p>
            <a:r>
              <a:rPr lang="ru-RU" dirty="0" smtClean="0"/>
              <a:t> Данная </a:t>
            </a:r>
            <a:r>
              <a:rPr lang="ru-RU" dirty="0"/>
              <a:t>физиотерапия также назначается при катаральном отите, острых и гнойных воспалениях.</a:t>
            </a:r>
          </a:p>
        </p:txBody>
      </p:sp>
    </p:spTree>
    <p:extLst>
      <p:ext uri="{BB962C8B-B14F-4D97-AF65-F5344CB8AC3E}">
        <p14:creationId xmlns:p14="http://schemas.microsoft.com/office/powerpoint/2010/main" val="28477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 реабилитации новорожденных детей с  различной патологией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1" y="1825625"/>
            <a:ext cx="2914931" cy="139524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Внедрение современных технологий ЭКО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58351" y="2756848"/>
            <a:ext cx="3166281" cy="23610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Увеличение выживаемости тяжело пострадавших новорожденных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29851" y="1825625"/>
            <a:ext cx="2823949" cy="15180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Пролонгирование</a:t>
            </a:r>
            <a:r>
              <a:rPr lang="ru-RU" b="1" dirty="0" smtClean="0">
                <a:solidFill>
                  <a:schemeClr val="tx1"/>
                </a:solidFill>
              </a:rPr>
              <a:t> патологической беременности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4612943"/>
            <a:ext cx="3051412" cy="15640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Оказание реанимационной и интенсивной помощи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93372" y="4612943"/>
            <a:ext cx="2960428" cy="15640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Выхаживание недоношенных с экстремально низкой массой тела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875960" y="2897145"/>
            <a:ext cx="545909" cy="471131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012442" y="4844956"/>
            <a:ext cx="682388" cy="59776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807373" y="3132711"/>
            <a:ext cx="585998" cy="620423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7383439" y="4841305"/>
            <a:ext cx="887103" cy="553649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89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217" y="3957852"/>
            <a:ext cx="3851583" cy="2219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Теплолечение</a:t>
            </a:r>
            <a:b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1977"/>
            <a:ext cx="10515600" cy="5004986"/>
          </a:xfrm>
        </p:spPr>
        <p:txBody>
          <a:bodyPr/>
          <a:lstStyle/>
          <a:p>
            <a:r>
              <a:rPr lang="ru-RU" dirty="0" smtClean="0"/>
              <a:t>Тепловые </a:t>
            </a:r>
            <a:r>
              <a:rPr lang="ru-RU" dirty="0"/>
              <a:t>процедуры вызывают согре­вание тканей, расширение сосудов, усиливают </a:t>
            </a:r>
            <a:r>
              <a:rPr lang="ru-RU" dirty="0" err="1"/>
              <a:t>крово</a:t>
            </a:r>
            <a:r>
              <a:rPr lang="ru-RU" dirty="0"/>
              <a:t>- и </a:t>
            </a:r>
            <a:r>
              <a:rPr lang="ru-RU" dirty="0" err="1"/>
              <a:t>лим­фообращение</a:t>
            </a:r>
            <a:r>
              <a:rPr lang="ru-RU" dirty="0"/>
              <a:t>, улучшают регенераторные про­цессы, снижают мышечный тонус. Рефлекторно развиваются из­менения состояния сердечно-сосудистой и нервной систем, дыхания, обмена веществ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Для теплолечения, в основном, используется озокерит, песок, горячие укутывания.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5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Светотерапия</a:t>
            </a:r>
            <a:r>
              <a:rPr lang="ru-RU" dirty="0" smtClean="0"/>
              <a:t> с использованием лампы «</a:t>
            </a:r>
            <a:r>
              <a:rPr lang="ru-RU" dirty="0" err="1" smtClean="0"/>
              <a:t>Биоптрон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147" y="2817873"/>
            <a:ext cx="1731414" cy="2639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056" y="3446770"/>
            <a:ext cx="2466975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873" y="3016155"/>
            <a:ext cx="2810231" cy="244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Метод </a:t>
            </a:r>
            <a:r>
              <a:rPr lang="ru-RU" sz="3200" dirty="0" err="1" smtClean="0"/>
              <a:t>светотерапии</a:t>
            </a:r>
            <a:r>
              <a:rPr lang="ru-RU" sz="3200" dirty="0" smtClean="0"/>
              <a:t> обеспечивает мягкое стимулирующее воздействие на клетки кожи, сосудистой стенки, крови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Применяется у детей не младше 36 недели гестации для </a:t>
            </a:r>
            <a:r>
              <a:rPr lang="ru-RU" dirty="0" err="1" smtClean="0"/>
              <a:t>паравертебрального</a:t>
            </a:r>
            <a:r>
              <a:rPr lang="ru-RU" dirty="0" smtClean="0"/>
              <a:t> облучения воротниковой зоны у детей с шейно-спинальными травмами</a:t>
            </a:r>
          </a:p>
          <a:p>
            <a:r>
              <a:rPr lang="ru-RU" dirty="0" smtClean="0"/>
              <a:t>Лечение эрозивных и папулезных поражений кожи, катаральных и гнойных омфалитов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66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Одним из самых эффективных методов снижения токсичности </a:t>
            </a:r>
            <a:r>
              <a:rPr lang="ru-RU" sz="3600" b="1" u="sng" dirty="0">
                <a:solidFill>
                  <a:srgbClr val="FF0000"/>
                </a:solidFill>
              </a:rPr>
              <a:t>билирубина</a:t>
            </a:r>
            <a:r>
              <a:rPr lang="ru-RU" sz="3600" b="1" dirty="0"/>
              <a:t> является светолечение, или фототерапия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Фототерапия – одна из процедур физиотерапии, основанная на лечебном воздействии ультрафиолетового спектра солнечного света с </a:t>
            </a:r>
            <a:r>
              <a:rPr lang="ru-RU" dirty="0" smtClean="0"/>
              <a:t>длиной </a:t>
            </a:r>
            <a:r>
              <a:rPr lang="ru-RU" dirty="0"/>
              <a:t>волны 400–550 нм. Под воздействием световой волны необходимого диапазона билирубин превращается в изомер, который организм новорожденного способен вывести  с физиологическими отправлениями, что снижает уровень билирубина в крови и защищает организм от его токсического воздействия.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9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Фототерапия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0" y="3048794"/>
            <a:ext cx="2857500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92" y="2000250"/>
            <a:ext cx="351928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Полностью раздетый ребенок укладывается в кувез, для защиты от ультрафиолета специальными очками закрываются глаза, а светонепроницаемой тканью – половые органы мальчиков. Часто используется плотная, светонепроницаемая марлевая повязка.</a:t>
            </a:r>
          </a:p>
          <a:p>
            <a:r>
              <a:rPr lang="ru-RU" dirty="0"/>
              <a:t>На расстоянии около 50 см от ребенка устанавливаются ультрафиолетовые лампы. Причем более эффективным оказалось сочетание четырех ультрафиолетовых ламп с двумя лампами дневного света, но лечебный эффект исходит лишь от ультрафиолетового источника.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Показания </a:t>
            </a:r>
            <a:r>
              <a:rPr lang="ru-RU" sz="3600" dirty="0"/>
              <a:t>для новорожденных первой недели жизни в зависимости от веса и уровня билирубина </a:t>
            </a:r>
            <a:r>
              <a:rPr lang="ru-RU" sz="3600" dirty="0" smtClean="0"/>
              <a:t>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dirty="0" smtClean="0"/>
              <a:t>масса </a:t>
            </a:r>
            <a:r>
              <a:rPr lang="ru-RU" sz="3200" dirty="0"/>
              <a:t>тела менее 1,5 кг, уровень билирубина от 85 до 140 мкмоль/л</a:t>
            </a:r>
            <a:r>
              <a:rPr lang="ru-RU" sz="3200" dirty="0" smtClean="0"/>
              <a:t>;</a:t>
            </a:r>
          </a:p>
          <a:p>
            <a:endParaRPr lang="ru-RU" sz="3200" dirty="0"/>
          </a:p>
          <a:p>
            <a:r>
              <a:rPr lang="ru-RU" sz="3200" dirty="0"/>
              <a:t>масса тела до 2 кг, уровень билирубина от 140 до 200 мкмоль/л</a:t>
            </a:r>
            <a:r>
              <a:rPr lang="ru-RU" sz="3200" dirty="0" smtClean="0"/>
              <a:t>;</a:t>
            </a:r>
          </a:p>
          <a:p>
            <a:endParaRPr lang="ru-RU" sz="3200" dirty="0"/>
          </a:p>
          <a:p>
            <a:r>
              <a:rPr lang="ru-RU" sz="3200" dirty="0"/>
              <a:t>масса тела до 2,5 кг, уровень билирубина от 190 до 240 мкмоль/л</a:t>
            </a:r>
            <a:r>
              <a:rPr lang="ru-RU" sz="3200" dirty="0" smtClean="0"/>
              <a:t>;</a:t>
            </a:r>
          </a:p>
          <a:p>
            <a:endParaRPr lang="ru-RU" sz="3200" dirty="0"/>
          </a:p>
          <a:p>
            <a:r>
              <a:rPr lang="ru-RU" sz="3200" dirty="0"/>
              <a:t>масса тела более 2,5 кг, уровень билирубина – 255–295 мкмоль/л.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Сухая иммерсия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Показания:</a:t>
            </a:r>
          </a:p>
          <a:p>
            <a:r>
              <a:rPr lang="ru-RU" dirty="0" smtClean="0"/>
              <a:t>Перинатальные поражения ЦНС (синдром </a:t>
            </a:r>
            <a:r>
              <a:rPr lang="ru-RU" dirty="0" err="1" smtClean="0"/>
              <a:t>гипервозбудимости</a:t>
            </a:r>
            <a:r>
              <a:rPr lang="ru-RU" dirty="0" smtClean="0"/>
              <a:t>, синдром угнетения, синдром мышечного </a:t>
            </a:r>
            <a:r>
              <a:rPr lang="ru-RU" dirty="0" err="1" smtClean="0"/>
              <a:t>гипертонуса</a:t>
            </a:r>
            <a:r>
              <a:rPr lang="ru-RU" dirty="0" smtClean="0"/>
              <a:t>, кефалогематомы)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Противопоказания:</a:t>
            </a:r>
          </a:p>
          <a:p>
            <a:r>
              <a:rPr lang="ru-RU" dirty="0" smtClean="0"/>
              <a:t>Крайне тяжелое состояние, </a:t>
            </a:r>
          </a:p>
          <a:p>
            <a:r>
              <a:rPr lang="ru-RU" dirty="0" smtClean="0"/>
              <a:t>острый период травмы,</a:t>
            </a:r>
          </a:p>
          <a:p>
            <a:r>
              <a:rPr lang="ru-RU" dirty="0" smtClean="0"/>
              <a:t> острый период инфекционных заболеваний,</a:t>
            </a:r>
          </a:p>
          <a:p>
            <a:r>
              <a:rPr lang="ru-RU" dirty="0" smtClean="0"/>
              <a:t> острый отит, </a:t>
            </a:r>
          </a:p>
          <a:p>
            <a:r>
              <a:rPr lang="ru-RU" dirty="0" smtClean="0"/>
              <a:t>распространенные кожные заболевания</a:t>
            </a:r>
            <a:endParaRPr lang="ru-RU" dirty="0"/>
          </a:p>
        </p:txBody>
      </p:sp>
      <p:pic>
        <p:nvPicPr>
          <p:cNvPr id="4" name="Рисунок 3" descr="http://www.tiensmed.ru/upfiles/kfm/articles/news/nedonoshennie-deti/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3181082"/>
            <a:ext cx="4150083" cy="2995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8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Клиническая эффективность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Снижение степени выраженности неврологической симптоматики</a:t>
            </a:r>
          </a:p>
          <a:p>
            <a:r>
              <a:rPr lang="ru-RU" dirty="0" smtClean="0"/>
              <a:t>Уменьшение размеров кефалогематомы</a:t>
            </a:r>
            <a:endParaRPr lang="ru-RU" dirty="0"/>
          </a:p>
        </p:txBody>
      </p:sp>
      <p:pic>
        <p:nvPicPr>
          <p:cNvPr id="2050" name="Picture 2" descr="Картинки по запросу сухая иммерсия для новорожде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894" y="3296992"/>
            <a:ext cx="3296905" cy="26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Картинки по запросу сухая иммерсия для новорожден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сухая иммерсия для новорожденных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315" y="3500438"/>
            <a:ext cx="4784893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Кроватка «Сатурн»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Механическое (вибрация) воздействие в сочетании с согревающим эффектом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Показания:</a:t>
            </a:r>
          </a:p>
          <a:p>
            <a:r>
              <a:rPr lang="ru-RU" dirty="0" smtClean="0"/>
              <a:t> перинатальное поражение ЦНС: </a:t>
            </a:r>
          </a:p>
          <a:p>
            <a:pPr marL="0" indent="0">
              <a:buNone/>
            </a:pPr>
            <a:r>
              <a:rPr lang="ru-RU" dirty="0" smtClean="0"/>
              <a:t>    Острый и восстановительный периоды</a:t>
            </a:r>
          </a:p>
          <a:p>
            <a:r>
              <a:rPr lang="ru-RU" dirty="0" smtClean="0"/>
              <a:t>Респираторный дистресс-синдром </a:t>
            </a:r>
          </a:p>
          <a:p>
            <a:pPr marL="0" indent="0">
              <a:buNone/>
            </a:pPr>
            <a:r>
              <a:rPr lang="ru-RU" dirty="0" smtClean="0"/>
              <a:t>    (умеренно выраженные проявления),</a:t>
            </a:r>
          </a:p>
          <a:p>
            <a:r>
              <a:rPr lang="ru-RU" dirty="0" smtClean="0"/>
              <a:t>Бронхолегочная дисплазия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35" y="2653048"/>
            <a:ext cx="3631842" cy="33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Возможности решения указанных проблем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Первичная профилактика- </a:t>
            </a:r>
            <a:r>
              <a:rPr lang="ru-RU" dirty="0" smtClean="0"/>
              <a:t>предотвращение рождения недоношенных детей, детей с поражением ЦНС или с меньшей тяжестью поражения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Вторичная профилактика- </a:t>
            </a:r>
            <a:r>
              <a:rPr lang="ru-RU" dirty="0" smtClean="0"/>
              <a:t>адекватная медико-педагогическая коррекция функциональных дефектов, т.е. предотвращение их перехода в стойкие изменения.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sym typeface="Symbol" panose="05050102010706020507" pitchFamily="18" charset="2"/>
              </a:rPr>
              <a:t>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Особенно важно наличие терапевтического окна для проведения реабилитации в свете представления об </a:t>
            </a:r>
            <a:r>
              <a:rPr lang="ru-RU" dirty="0" err="1" smtClean="0"/>
              <a:t>апоптозе</a:t>
            </a:r>
            <a:r>
              <a:rPr lang="ru-RU" dirty="0" smtClean="0"/>
              <a:t> (постепенная отсроченная во времени гибель нейронов)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918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879" y="0"/>
            <a:ext cx="2790243" cy="20734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массаж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9273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Это - </a:t>
            </a:r>
            <a:r>
              <a:rPr lang="ru-RU" dirty="0" smtClean="0"/>
              <a:t>важнейший фактор </a:t>
            </a:r>
            <a:r>
              <a:rPr lang="ru-RU" dirty="0"/>
              <a:t>физического лечения больных детей, </a:t>
            </a:r>
            <a:r>
              <a:rPr lang="ru-RU" dirty="0" smtClean="0"/>
              <a:t>он проводится </a:t>
            </a:r>
            <a:r>
              <a:rPr lang="ru-RU" dirty="0"/>
              <a:t>в одни и те же ут­ренние часы, ежедневно, через 40-60 минут после кормления на </a:t>
            </a:r>
            <a:r>
              <a:rPr lang="ru-RU" dirty="0" err="1"/>
              <a:t>пеленальном</a:t>
            </a:r>
            <a:r>
              <a:rPr lang="ru-RU" dirty="0"/>
              <a:t> столике. </a:t>
            </a:r>
            <a:endParaRPr lang="ru-RU" dirty="0" smtClean="0"/>
          </a:p>
          <a:p>
            <a:r>
              <a:rPr lang="ru-RU" dirty="0" smtClean="0"/>
              <a:t>Дети</a:t>
            </a:r>
            <a:r>
              <a:rPr lang="ru-RU" dirty="0"/>
              <a:t>, обильно и часто срыгивающие, получают массаж через 1,5 часа после еды. У большинства детей, которым проводятся массаж и ЛФК, положительная клиническая динамика определяется уже после первых 4-5 сеансов воздействия при легком поражении ЦНС, пос­ле 7 занятий - при среднетяжелом, 10 сеансов - при тяжелом по­ражении.</a:t>
            </a:r>
          </a:p>
          <a:p>
            <a:r>
              <a:rPr lang="ru-RU" b="1" dirty="0"/>
              <a:t>При синдроме нервно-мышечной возбудимости</a:t>
            </a:r>
            <a:r>
              <a:rPr lang="ru-RU" dirty="0"/>
              <a:t> мероприятия направлены на снижение общей возбудимости и мышечного тонуса. С этой целью применяются: покачивания в позе эмбриона или на мяче, общий расслабляющий массаж, то­чечный массаж для расслабления </a:t>
            </a:r>
            <a:r>
              <a:rPr lang="ru-RU" dirty="0" err="1"/>
              <a:t>гипертоничных</a:t>
            </a:r>
            <a:r>
              <a:rPr lang="ru-RU" dirty="0"/>
              <a:t> мышц по общеприня­тым точкам.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парезе конечностей и их порочном положении применяется </a:t>
            </a:r>
            <a:r>
              <a:rPr lang="ru-RU" u="sng" dirty="0"/>
              <a:t>локальный массаж </a:t>
            </a:r>
            <a:r>
              <a:rPr lang="ru-RU" dirty="0"/>
              <a:t>для выведения конечностей в пра­вильное положение и фиксация в этом положении 2 часа (сапожок, лонгеты, "варежка" и др.).</a:t>
            </a:r>
          </a:p>
        </p:txBody>
      </p:sp>
    </p:spTree>
    <p:extLst>
      <p:ext uri="{BB962C8B-B14F-4D97-AF65-F5344CB8AC3E}">
        <p14:creationId xmlns:p14="http://schemas.microsoft.com/office/powerpoint/2010/main" val="24791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73088"/>
            <a:ext cx="11245850" cy="560387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При синдроме угнетения</a:t>
            </a:r>
            <a:r>
              <a:rPr lang="ru-RU" dirty="0"/>
              <a:t> нервной системы следует помнить, что после общей вялости, мышечной гипотонии, </a:t>
            </a:r>
            <a:r>
              <a:rPr lang="ru-RU" dirty="0" err="1"/>
              <a:t>гипорефлексии</a:t>
            </a:r>
            <a:r>
              <a:rPr lang="ru-RU" dirty="0"/>
              <a:t> </a:t>
            </a:r>
            <a:r>
              <a:rPr lang="ru-RU" dirty="0" smtClean="0"/>
              <a:t> после периода </a:t>
            </a:r>
            <a:r>
              <a:rPr lang="ru-RU" dirty="0"/>
              <a:t>ложной нормализации может наступить период спастических явлений, поэтому приемы стимуляции можно применять только при </a:t>
            </a:r>
            <a:r>
              <a:rPr lang="ru-RU" dirty="0">
                <a:solidFill>
                  <a:srgbClr val="FF0000"/>
                </a:solidFill>
              </a:rPr>
              <a:t>стойком</a:t>
            </a:r>
            <a:r>
              <a:rPr lang="ru-RU" dirty="0"/>
              <a:t> угнетении нервной системы без динамики неврологического статуса в течение месяца.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активизации нервной системы при­меняются: общий поглаживающий массаж, стимуляция рефлексов спинального автоматизма с помощью рефлекторных упражнений, укреп­ляющий массаж мышц спины, ягодичных мышц, мышц живота и </a:t>
            </a:r>
            <a:r>
              <a:rPr lang="ru-RU" dirty="0" err="1" smtClean="0"/>
              <a:t>паретичных</a:t>
            </a:r>
            <a:r>
              <a:rPr lang="ru-RU" dirty="0" smtClean="0"/>
              <a:t> </a:t>
            </a:r>
            <a:r>
              <a:rPr lang="ru-RU" dirty="0"/>
              <a:t>конечностей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При необходимости - лечение положением, упраж­нения в воде, направленные на стимуляцию рефлекторных движений и повышение общей активности ребенка, подводный стимулирующий массаж.</a:t>
            </a:r>
          </a:p>
        </p:txBody>
      </p:sp>
    </p:spTree>
    <p:extLst>
      <p:ext uri="{BB962C8B-B14F-4D97-AF65-F5344CB8AC3E}">
        <p14:creationId xmlns:p14="http://schemas.microsoft.com/office/powerpoint/2010/main" val="16808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679" y="4823914"/>
            <a:ext cx="2400300" cy="1905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04825"/>
            <a:ext cx="10045700" cy="56721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Ежедневные и регулярные процедуры на протяжении нескольких месяцев учат младенца расслабляться, воспитывают и приучают к физической выносливости</a:t>
            </a:r>
            <a:r>
              <a:rPr lang="ru-RU" dirty="0" smtClean="0"/>
              <a:t>.</a:t>
            </a:r>
          </a:p>
          <a:p>
            <a:r>
              <a:rPr lang="ru-RU" dirty="0"/>
              <a:t> </a:t>
            </a:r>
            <a:r>
              <a:rPr lang="ru-RU" dirty="0">
                <a:hlinkClick r:id="rId3"/>
              </a:rPr>
              <a:t>Дети, получающие массаж</a:t>
            </a:r>
            <a:r>
              <a:rPr lang="ru-RU" dirty="0"/>
              <a:t>, отличаются повышенным иммунитетом и способностью к противостоянию неблагоприятным факторам и инфекции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Велика роль воздействия механического фактора на отдельные участки тела, так улучшается пищеварение, снимаются колики, происходит усиление метаболизма веществ и кожного дыхания, укрепление позвоночника, тренировка сердечно-сосудистой системы и активация умственных способностей ребенка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Доказано, что массаж кистей рук и стоп стимулирует центры речи, а местное массирование заметно изменяет сократительную функцию мышц и повышает их тонус.</a:t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605" y="1416363"/>
            <a:ext cx="3289110" cy="435133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Упражнения в воде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241425"/>
            <a:ext cx="7494588" cy="5159375"/>
          </a:xfrm>
        </p:spPr>
        <p:txBody>
          <a:bodyPr>
            <a:noAutofit/>
          </a:bodyPr>
          <a:lstStyle/>
          <a:p>
            <a:r>
              <a:rPr lang="ru-RU" sz="2000" dirty="0" smtClean="0"/>
              <a:t>Упражнения проводятся в обычных ваннах, длительность одного занятия увеличивается от 5-7 минут до 15 минут.</a:t>
            </a:r>
          </a:p>
          <a:p>
            <a:r>
              <a:rPr lang="ru-RU" sz="2000" dirty="0" smtClean="0"/>
              <a:t>У большинства детей, занимавшихся в воде, положительная ди­намика становится заметной уже с 3-5 занятия. Возбужденные дети стано­вятся более спокойными, у них нормализуется сон, появляется воз­можность снижать дозу седативных препаратов. Вялые дети, наобо­рот, становятся более активными. Особенно эффективными упраж­нения в воде являются для возбужденных детей с высоким мышеч­ным тонусом и угнетенными рефлексами спинального автоматизма.</a:t>
            </a:r>
          </a:p>
          <a:p>
            <a:pPr marL="0" indent="0">
              <a:buNone/>
            </a:pPr>
            <a:r>
              <a:rPr lang="ru-RU" sz="2000" b="1" dirty="0" smtClean="0"/>
              <a:t>Подводный душ-массаж</a:t>
            </a:r>
          </a:p>
          <a:p>
            <a:r>
              <a:rPr lang="ru-RU" sz="2000" dirty="0" smtClean="0"/>
              <a:t>Массаж проводится в теплой ванне. Воз­действие проводится на мышцы при небольшом давлении (0,5 </a:t>
            </a:r>
            <a:r>
              <a:rPr lang="ru-RU" sz="2000" dirty="0" err="1" smtClean="0"/>
              <a:t>атм</a:t>
            </a:r>
            <a:r>
              <a:rPr lang="ru-RU" sz="2000" dirty="0" smtClean="0"/>
              <a:t>). Широкий наконечник передвигается медленно от пе­риферии к центру на расстоянии 10-20 см от поверхности тела. При отсутствии аппарата можно проводить ручной массаж под водой.</a:t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327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Психолого-педагогическая коррекция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последние годы установлено, что начинать общение с ребенком необходимо еще в период внутриутробного онтогенеза; сегодня активно развивается перинатальная психология и перинатальная педагогика.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детей с перинатальной патологией ЦНС раннее начало педагогической коррекции (элементы </a:t>
            </a:r>
            <a:r>
              <a:rPr lang="ru-RU" dirty="0" err="1"/>
              <a:t>кондуктивной</a:t>
            </a:r>
            <a:r>
              <a:rPr lang="ru-RU" dirty="0"/>
              <a:t> педагогики) является важнейшей составной частью реабилитации, поскольку мягкие сенсорные и эмоциональные воздействия — это немедикаментозные «</a:t>
            </a:r>
            <a:r>
              <a:rPr lang="ru-RU" dirty="0" err="1"/>
              <a:t>ноотрофы</a:t>
            </a:r>
            <a:r>
              <a:rPr lang="ru-RU" dirty="0"/>
              <a:t>» для развивающегося </a:t>
            </a:r>
            <a:r>
              <a:rPr lang="ru-RU" dirty="0" smtClean="0"/>
              <a:t>мозга.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3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68400" y="450850"/>
            <a:ext cx="11023600" cy="5726113"/>
          </a:xfrm>
        </p:spPr>
        <p:txBody>
          <a:bodyPr>
            <a:normAutofit/>
          </a:bodyPr>
          <a:lstStyle/>
          <a:p>
            <a:r>
              <a:rPr lang="ru-RU" dirty="0" smtClean="0"/>
              <a:t>Индивидуальные или групповые встречи с родителями с целью : предотвратить эмоциональный срыв, сохранить максимально возможный уровень эффективного функционирования семьи</a:t>
            </a:r>
          </a:p>
          <a:p>
            <a:r>
              <a:rPr lang="ru-RU" dirty="0"/>
              <a:t>Ежедневное влияние родителей (прежде всего матери) направляется специалистом — психологом (педагогом), который формирует у родителей активную позицию по преодолению психоневрологических дефектов, обучает их разнообразным формам, приемам и средствам взаимодействия с ребенком и умению оценивать его реакции</a:t>
            </a:r>
            <a:endParaRPr lang="ru-RU" dirty="0" smtClean="0"/>
          </a:p>
          <a:p>
            <a:r>
              <a:rPr lang="ru-RU" dirty="0" smtClean="0"/>
              <a:t>Разрешение посещать новорожденного в реанимационном отделении</a:t>
            </a:r>
          </a:p>
          <a:p>
            <a:r>
              <a:rPr lang="ru-RU" dirty="0" smtClean="0"/>
              <a:t>Использование метода «Кенгуру»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296" y="4492613"/>
            <a:ext cx="317086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 «кенгуру»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6324" y="2829440"/>
            <a:ext cx="5225864" cy="3557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63" y="2661314"/>
            <a:ext cx="4239762" cy="3493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124" y="353207"/>
            <a:ext cx="5914172" cy="26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Метод Кенгуру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 Кенгуру был апробирован в сентябре 1979 года докторами Эдгар Рей  </a:t>
            </a:r>
            <a:r>
              <a:rPr lang="ru-RU" dirty="0" err="1"/>
              <a:t>Санабриа</a:t>
            </a:r>
            <a:r>
              <a:rPr lang="ru-RU" dirty="0"/>
              <a:t> и Гектор Мартинец </a:t>
            </a:r>
            <a:r>
              <a:rPr lang="ru-RU" dirty="0" err="1"/>
              <a:t>Гомез</a:t>
            </a:r>
            <a:r>
              <a:rPr lang="ru-RU" dirty="0"/>
              <a:t>  в Боготе, Колумбия.  Чтобы как-то компенсировать  нехватку инкубаторов для выхаживания недоношенных детей и предотвратить распространение внутрибольничных инфекций, врачи попытались использовать тепло материнского тела для предупреждения гибели недоношенных детей от переохлаждения. В эксперименте участвовали малыши, состояние которых уже не вызывало беспокойства. Метод "кенгуру" превзошел все ожидания. Он оказался гораздо более эффективен, чем стандартный инкубатор для выхаживания </a:t>
            </a:r>
          </a:p>
        </p:txBody>
      </p:sp>
    </p:spTree>
    <p:extLst>
      <p:ext uri="{BB962C8B-B14F-4D97-AF65-F5344CB8AC3E}">
        <p14:creationId xmlns:p14="http://schemas.microsoft.com/office/powerpoint/2010/main" val="42563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тактильный массаж рук новорожденн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186" y="365126"/>
            <a:ext cx="3406491" cy="245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Тактильный стимулирующий массаж кистей и пальцев рук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Показан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r>
              <a:rPr lang="ru-RU" dirty="0" smtClean="0"/>
              <a:t> </a:t>
            </a:r>
          </a:p>
          <a:p>
            <a:r>
              <a:rPr lang="ru-RU" dirty="0" smtClean="0"/>
              <a:t> при синдроме угнетения</a:t>
            </a:r>
          </a:p>
          <a:p>
            <a:r>
              <a:rPr lang="ru-RU" dirty="0" smtClean="0"/>
              <a:t>Недоношенным детям, в том числе менее 32 недель гестации</a:t>
            </a:r>
          </a:p>
          <a:p>
            <a:r>
              <a:rPr lang="ru-RU" dirty="0" smtClean="0"/>
              <a:t>Нарушения периферического кровообращения</a:t>
            </a:r>
          </a:p>
          <a:p>
            <a:r>
              <a:rPr lang="ru-RU" dirty="0" smtClean="0"/>
              <a:t>Спинальные нарушения в шейном отделе (паретические или патологические установки кистей)</a:t>
            </a:r>
          </a:p>
          <a:p>
            <a:r>
              <a:rPr lang="ru-RU" dirty="0" smtClean="0"/>
              <a:t>Невозможность по тяжести состояния использовать общепринятые методы реабилитации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Противопоказан:</a:t>
            </a:r>
            <a:r>
              <a:rPr lang="ru-RU" dirty="0" smtClean="0"/>
              <a:t> судороги, интоксикация, заболевания кожи,  острый период внутричерепного кровоизлияния (до 3 недель)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6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Клиническая эффективность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Повышение двигательной активности</a:t>
            </a:r>
          </a:p>
          <a:p>
            <a:r>
              <a:rPr lang="ru-RU" dirty="0" smtClean="0"/>
              <a:t>Увеличение объема непроизвольных движений</a:t>
            </a:r>
          </a:p>
          <a:p>
            <a:r>
              <a:rPr lang="ru-RU" dirty="0" smtClean="0"/>
              <a:t>Активизация врожденных рефлексов (в первую очередь орального автоматизма)</a:t>
            </a:r>
          </a:p>
          <a:p>
            <a:r>
              <a:rPr lang="ru-RU" dirty="0" smtClean="0"/>
              <a:t>Способствует развитию слухового сосредоточения</a:t>
            </a:r>
          </a:p>
          <a:p>
            <a:r>
              <a:rPr lang="ru-RU" dirty="0" smtClean="0"/>
              <a:t>В дальнейшем положительно влияет на динамику развития тонкой моторики и речи</a:t>
            </a:r>
          </a:p>
          <a:p>
            <a:r>
              <a:rPr lang="ru-RU" dirty="0" smtClean="0"/>
              <a:t>Недоношенные </a:t>
            </a:r>
            <a:r>
              <a:rPr lang="ru-RU" dirty="0"/>
              <a:t>дети, ежедневно получающие сеанс материнского массажа (поглаживаний), набирают в массе на 47% больше и покидают медицинское учреждение на 6 дней </a:t>
            </a:r>
            <a:r>
              <a:rPr lang="ru-RU" dirty="0" smtClean="0"/>
              <a:t>раньше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Реабилитация или </a:t>
            </a:r>
            <a:r>
              <a:rPr lang="ru-RU" b="1" dirty="0" err="1" smtClean="0">
                <a:solidFill>
                  <a:srgbClr val="FF0000"/>
                </a:solidFill>
              </a:rPr>
              <a:t>абилитация</a:t>
            </a:r>
            <a:r>
              <a:rPr lang="ru-RU" b="1" dirty="0" smtClean="0">
                <a:solidFill>
                  <a:srgbClr val="FF0000"/>
                </a:solidFill>
              </a:rPr>
              <a:t>?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313131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"</a:t>
            </a:r>
            <a:r>
              <a:rPr lang="ru-RU" b="1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абилитация</a:t>
            </a:r>
            <a:r>
              <a:rPr lang="ru-RU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происходит от латинского "</a:t>
            </a:r>
            <a:r>
              <a:rPr lang="ru-RU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habilis</a:t>
            </a:r>
            <a:r>
              <a:rPr lang="ru-RU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что означает "</a:t>
            </a:r>
            <a:r>
              <a:rPr lang="ru-RU" b="1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способным</a:t>
            </a:r>
            <a:r>
              <a:rPr lang="ru-RU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ru-RU" dirty="0" smtClean="0">
              <a:solidFill>
                <a:srgbClr val="313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Абилитировать</a:t>
            </a:r>
            <a:r>
              <a:rPr lang="ru-RU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"делать состоятельным" и используется вместо слова "реабилитировать", которое употребляется в смысле восстановления утраченной способности. </a:t>
            </a:r>
            <a:endParaRPr lang="ru-RU" dirty="0" smtClean="0">
              <a:solidFill>
                <a:srgbClr val="313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 </a:t>
            </a:r>
            <a:r>
              <a:rPr lang="ru-RU" b="1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развитие еще несформированных функций и навыков, в отличие от реабилитации, которая предлагает восстановление утраченных функций в результате травмы или заболевания.</a:t>
            </a:r>
            <a:r>
              <a:rPr lang="ru-RU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313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0000"/>
                </a:solidFill>
              </a:rPr>
              <a:t>узыкотерапия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Функции музыкотерапии:</a:t>
            </a:r>
          </a:p>
          <a:p>
            <a:r>
              <a:rPr lang="ru-RU" dirty="0" smtClean="0"/>
              <a:t>Регулятивная</a:t>
            </a:r>
          </a:p>
          <a:p>
            <a:r>
              <a:rPr lang="ru-RU" dirty="0" smtClean="0"/>
              <a:t>Коммуникативная</a:t>
            </a:r>
          </a:p>
          <a:p>
            <a:r>
              <a:rPr lang="ru-RU" dirty="0" err="1" smtClean="0"/>
              <a:t>Реадаптационная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Используются средства музыки: темп, ритм, динамика, модуляции</a:t>
            </a:r>
          </a:p>
          <a:p>
            <a:pPr marL="0" indent="0">
              <a:buNone/>
            </a:pPr>
            <a:r>
              <a:rPr lang="ru-RU" dirty="0" smtClean="0"/>
              <a:t>Предполагается использование «живого» голоса (пение матери, отца, медицинского персонала), а также магнитофонной записи или других </a:t>
            </a:r>
            <a:r>
              <a:rPr lang="ru-RU" dirty="0" err="1" smtClean="0"/>
              <a:t>звуконосителей</a:t>
            </a:r>
            <a:r>
              <a:rPr lang="ru-RU" dirty="0" smtClean="0"/>
              <a:t> ( но не телевизор!!)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8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Поражение ЦНС</a:t>
            </a:r>
          </a:p>
          <a:p>
            <a:r>
              <a:rPr lang="ru-RU" dirty="0" smtClean="0"/>
              <a:t>Нарушение ритма дыхания</a:t>
            </a:r>
          </a:p>
          <a:p>
            <a:r>
              <a:rPr lang="ru-RU" dirty="0" smtClean="0"/>
              <a:t>Тенденция к брадикардии</a:t>
            </a:r>
          </a:p>
          <a:p>
            <a:r>
              <a:rPr lang="ru-RU" dirty="0" smtClean="0"/>
              <a:t>Нарушение моторики кишечника</a:t>
            </a:r>
          </a:p>
          <a:p>
            <a:r>
              <a:rPr lang="ru-RU" dirty="0" smtClean="0"/>
              <a:t>Независимо от возраста и морфологической зрелости</a:t>
            </a:r>
          </a:p>
          <a:p>
            <a:r>
              <a:rPr lang="ru-RU" dirty="0" smtClean="0"/>
              <a:t>У кормящей матери достоверно увеличивается лактация!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Исключение</a:t>
            </a:r>
            <a:r>
              <a:rPr lang="ru-RU" dirty="0" smtClean="0"/>
              <a:t>- дети с судорожным синдромом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7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Подбор музыки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Синдром возбуждения ЦНС- колыбельные песни, </a:t>
            </a:r>
            <a:r>
              <a:rPr lang="ru-RU" dirty="0" err="1" smtClean="0"/>
              <a:t>В.Моцарт</a:t>
            </a:r>
            <a:r>
              <a:rPr lang="ru-RU" dirty="0" smtClean="0"/>
              <a:t>, </a:t>
            </a:r>
            <a:r>
              <a:rPr lang="ru-RU" dirty="0" err="1" smtClean="0"/>
              <a:t>И.Дунаевский</a:t>
            </a:r>
            <a:r>
              <a:rPr lang="ru-RU" dirty="0" smtClean="0"/>
              <a:t>, лирические песни, </a:t>
            </a:r>
            <a:r>
              <a:rPr lang="ru-RU" dirty="0" err="1" smtClean="0"/>
              <a:t>А.Вивальди</a:t>
            </a:r>
            <a:r>
              <a:rPr lang="ru-RU" dirty="0" smtClean="0"/>
              <a:t> «Зима»</a:t>
            </a:r>
          </a:p>
          <a:p>
            <a:r>
              <a:rPr lang="ru-RU" dirty="0" smtClean="0"/>
              <a:t>Синдром угнетения в остром периоде колыбельные, лирические в медленном темпе, затем- романсы, </a:t>
            </a:r>
            <a:r>
              <a:rPr lang="ru-RU" dirty="0" err="1" smtClean="0"/>
              <a:t>В.Моцарт</a:t>
            </a:r>
            <a:r>
              <a:rPr lang="ru-RU" dirty="0" smtClean="0"/>
              <a:t> «Маленькая ночная серенада», </a:t>
            </a:r>
            <a:r>
              <a:rPr lang="ru-RU" dirty="0" err="1" smtClean="0"/>
              <a:t>П.Чайковский</a:t>
            </a:r>
            <a:r>
              <a:rPr lang="ru-RU" dirty="0" smtClean="0"/>
              <a:t> вальсы, </a:t>
            </a:r>
            <a:r>
              <a:rPr lang="ru-RU" dirty="0" err="1" smtClean="0"/>
              <a:t>А.Вивальди</a:t>
            </a:r>
            <a:r>
              <a:rPr lang="ru-RU" dirty="0" smtClean="0"/>
              <a:t> «Весна», песни в маршевом темпе.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эвритмическая</a:t>
            </a:r>
            <a:r>
              <a:rPr lang="ru-RU" dirty="0" smtClean="0"/>
              <a:t> терапия </a:t>
            </a:r>
            <a:r>
              <a:rPr lang="ru-RU" dirty="0"/>
              <a:t>по Р. </a:t>
            </a:r>
            <a:r>
              <a:rPr lang="ru-RU" dirty="0" smtClean="0"/>
              <a:t>Штайнеру (который </a:t>
            </a:r>
            <a:r>
              <a:rPr lang="ru-RU" dirty="0"/>
              <a:t>доказал благотворное влияние на организм ребенка ритмических движений под </a:t>
            </a:r>
            <a:r>
              <a:rPr lang="ru-RU" dirty="0" smtClean="0"/>
              <a:t>музыку)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9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Совместное пребывание матери и ребенка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У матерей появляется возможность принимать активное участие в развитии своего ребенка, возобновляется прерванный физический контакт, выявлены положительные изменения в эмоциональном фоне и воспитательных установках </a:t>
            </a:r>
            <a:r>
              <a:rPr lang="ru-RU" dirty="0" smtClean="0"/>
              <a:t>женщины.  Осознание </a:t>
            </a:r>
            <a:r>
              <a:rPr lang="ru-RU" dirty="0"/>
              <a:t>женщиной, что применяемые ею действия улучшают эмоциональное, соматическое состояние ребенка, повышают ее родительскую самооценку, а «удовлетворение потребностей ребенка переживаются матерью как ее собственное удовольствие</a:t>
            </a:r>
            <a:r>
              <a:rPr lang="ru-RU" dirty="0" smtClean="0"/>
              <a:t>».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2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ru-RU" dirty="0"/>
              <a:t>Пребывание матери в стационаре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616575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Пребывание матери в стационаре и её активное участие не только в уходе, но и в выполнении некоторых медицинских манипуляций в условиях тесного эмоционального контакта позволяет обеспечить наиболее мягкую и в то же время достаточно насыщенную психосенсорную стимуляцию ребёнка, разнообразить окружающую среду, избежать сенсорной депривации при длительном нахождении маловесных детей в стационаре, сократить сроки пребывания в инкубаторе.</a:t>
            </a:r>
          </a:p>
          <a:p>
            <a:r>
              <a:rPr lang="ru-RU" dirty="0" smtClean="0"/>
              <a:t> у детей с перинатальной </a:t>
            </a:r>
            <a:r>
              <a:rPr lang="ru-RU" dirty="0"/>
              <a:t>патологией возможна высокая эффективность реабилитационных мероприятий.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460" y="1825625"/>
            <a:ext cx="4107976" cy="38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19113"/>
            <a:ext cx="10102850" cy="5657850"/>
          </a:xfrm>
        </p:spPr>
        <p:txBody>
          <a:bodyPr>
            <a:normAutofit/>
          </a:bodyPr>
          <a:lstStyle/>
          <a:p>
            <a:r>
              <a:rPr lang="ru-RU" dirty="0" smtClean="0"/>
              <a:t>Одним </a:t>
            </a:r>
            <a:r>
              <a:rPr lang="ru-RU" dirty="0"/>
              <a:t>из важных факторов, влияющих на эмоциональное состояние матерей является </a:t>
            </a:r>
            <a:r>
              <a:rPr lang="ru-RU" sz="3600" dirty="0">
                <a:solidFill>
                  <a:srgbClr val="C00000"/>
                </a:solidFill>
              </a:rPr>
              <a:t>отношение медперсонала </a:t>
            </a:r>
            <a:r>
              <a:rPr lang="ru-RU" dirty="0"/>
              <a:t>к ней самой и к ее ребенку. </a:t>
            </a:r>
            <a:endParaRPr lang="ru-RU" dirty="0" smtClean="0"/>
          </a:p>
          <a:p>
            <a:r>
              <a:rPr lang="ru-RU" dirty="0" smtClean="0"/>
              <a:t>Женщинам </a:t>
            </a:r>
            <a:r>
              <a:rPr lang="ru-RU" dirty="0"/>
              <a:t>в отделении очень важно, чтобы в них видели не помощниц в лечении ребенка, а личностей, матерей. Известно также, что матери «заражаются», могут перенимать отношение медперсонала к их ребенку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Обращение к ребенку как рожденной личности, забота о нем, вера в успешное лечение и благоприятный исход развития со стороны медперсонала помогли не одной женщине по – другому взглянуть на ситуацию рождения </a:t>
            </a:r>
            <a:r>
              <a:rPr lang="ru-RU" dirty="0" smtClean="0"/>
              <a:t>недоношенного или больного  </a:t>
            </a:r>
            <a:r>
              <a:rPr lang="ru-RU" dirty="0"/>
              <a:t>ребенка, «увидеть» своего ребенка, избавиться от эмоциональной дистанции к малышу</a:t>
            </a:r>
          </a:p>
        </p:txBody>
      </p:sp>
    </p:spTree>
    <p:extLst>
      <p:ext uri="{BB962C8B-B14F-4D97-AF65-F5344CB8AC3E}">
        <p14:creationId xmlns:p14="http://schemas.microsoft.com/office/powerpoint/2010/main" val="22418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Детский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церебральный паралич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Группа нарушений развития движений и положения тела, вызывающих ограничения активности, которые вызваны </a:t>
            </a:r>
            <a:r>
              <a:rPr lang="ru-RU" dirty="0" err="1"/>
              <a:t>непрогрессирующим</a:t>
            </a:r>
            <a:r>
              <a:rPr lang="ru-RU" dirty="0"/>
              <a:t> поражением развивающегося мозга плода или ребенка. </a:t>
            </a:r>
            <a:endParaRPr lang="ru-RU" dirty="0" smtClean="0"/>
          </a:p>
          <a:p>
            <a:r>
              <a:rPr lang="ru-RU" dirty="0" smtClean="0"/>
              <a:t>Моторные </a:t>
            </a:r>
            <a:r>
              <a:rPr lang="ru-RU" dirty="0"/>
              <a:t>нарушения часто сопровождаются дефектами чувствительности, когнитивных и коммуникативных функций, перцепции и/или поведенческими и/или судорожными нарушениями.</a:t>
            </a:r>
          </a:p>
        </p:txBody>
      </p:sp>
    </p:spTree>
    <p:extLst>
      <p:ext uri="{BB962C8B-B14F-4D97-AF65-F5344CB8AC3E}">
        <p14:creationId xmlns:p14="http://schemas.microsoft.com/office/powerpoint/2010/main" val="30761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 ДЦП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8835"/>
            <a:ext cx="10515600" cy="47381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300" dirty="0"/>
              <a:t>Причиной могут быть многочисленные пре-, </a:t>
            </a:r>
            <a:r>
              <a:rPr lang="ru-RU" sz="3300" dirty="0" err="1"/>
              <a:t>интра</a:t>
            </a:r>
            <a:r>
              <a:rPr lang="ru-RU" sz="3300" dirty="0"/>
              <a:t>- и постнатальные факторы</a:t>
            </a:r>
            <a:r>
              <a:rPr lang="ru-RU" sz="3300" dirty="0" smtClean="0"/>
              <a:t>:</a:t>
            </a:r>
          </a:p>
          <a:p>
            <a:pPr marL="0" indent="0">
              <a:buNone/>
            </a:pPr>
            <a:r>
              <a:rPr lang="ru-RU" sz="3300" dirty="0" smtClean="0"/>
              <a:t> </a:t>
            </a:r>
            <a:r>
              <a:rPr lang="ru-RU" sz="3300" dirty="0"/>
              <a:t>– асфиксия, гипоксия плода, </a:t>
            </a:r>
            <a:endParaRPr lang="ru-RU" sz="3300" dirty="0" smtClean="0"/>
          </a:p>
          <a:p>
            <a:pPr marL="0" indent="0">
              <a:buNone/>
            </a:pPr>
            <a:r>
              <a:rPr lang="ru-RU" sz="3300" dirty="0" smtClean="0"/>
              <a:t>– </a:t>
            </a:r>
            <a:r>
              <a:rPr lang="ru-RU" sz="3300" dirty="0"/>
              <a:t>недоношенная беременность</a:t>
            </a:r>
            <a:r>
              <a:rPr lang="ru-RU" sz="3300" dirty="0" smtClean="0"/>
              <a:t>,</a:t>
            </a:r>
          </a:p>
          <a:p>
            <a:pPr marL="0" indent="0">
              <a:buNone/>
            </a:pPr>
            <a:r>
              <a:rPr lang="ru-RU" sz="3300" dirty="0" smtClean="0"/>
              <a:t> </a:t>
            </a:r>
            <a:r>
              <a:rPr lang="ru-RU" sz="3300" dirty="0"/>
              <a:t>– задержка внутриутробного развития</a:t>
            </a:r>
            <a:r>
              <a:rPr lang="ru-RU" sz="3300" dirty="0" smtClean="0"/>
              <a:t>,</a:t>
            </a:r>
          </a:p>
          <a:p>
            <a:pPr marL="0" indent="0">
              <a:buNone/>
            </a:pPr>
            <a:r>
              <a:rPr lang="ru-RU" sz="3300" dirty="0" smtClean="0"/>
              <a:t> </a:t>
            </a:r>
            <a:r>
              <a:rPr lang="ru-RU" sz="3300" dirty="0"/>
              <a:t>– внутриутробная инфекция</a:t>
            </a:r>
            <a:r>
              <a:rPr lang="ru-RU" sz="3300" dirty="0" smtClean="0"/>
              <a:t>,</a:t>
            </a:r>
          </a:p>
          <a:p>
            <a:pPr marL="0" indent="0">
              <a:buNone/>
            </a:pPr>
            <a:r>
              <a:rPr lang="ru-RU" sz="3300" dirty="0" smtClean="0"/>
              <a:t> </a:t>
            </a:r>
            <a:r>
              <a:rPr lang="ru-RU" sz="3300" dirty="0"/>
              <a:t>– гемолитическая болезнь новорождённых, </a:t>
            </a:r>
            <a:endParaRPr lang="ru-RU" sz="3300" dirty="0" smtClean="0"/>
          </a:p>
          <a:p>
            <a:pPr marL="0" indent="0">
              <a:buNone/>
            </a:pPr>
            <a:r>
              <a:rPr lang="ru-RU" sz="3300" dirty="0" smtClean="0"/>
              <a:t>– </a:t>
            </a:r>
            <a:r>
              <a:rPr lang="ru-RU" sz="3300" dirty="0"/>
              <a:t>аномалии развития ЦНС, </a:t>
            </a:r>
            <a:endParaRPr lang="ru-RU" sz="3300" dirty="0" smtClean="0"/>
          </a:p>
          <a:p>
            <a:pPr marL="0" indent="0">
              <a:buNone/>
            </a:pPr>
            <a:r>
              <a:rPr lang="ru-RU" sz="3300" dirty="0" smtClean="0"/>
              <a:t>– </a:t>
            </a:r>
            <a:r>
              <a:rPr lang="ru-RU" sz="3300" dirty="0"/>
              <a:t>травматические поражения головного мозга в </a:t>
            </a:r>
            <a:r>
              <a:rPr lang="ru-RU" sz="3300" dirty="0" err="1"/>
              <a:t>интра</a:t>
            </a:r>
            <a:r>
              <a:rPr lang="ru-RU" sz="3300" dirty="0"/>
              <a:t>- и постнатальном периоде, </a:t>
            </a:r>
            <a:endParaRPr lang="ru-RU" sz="3300" dirty="0" smtClean="0"/>
          </a:p>
          <a:p>
            <a:pPr marL="0" indent="0">
              <a:buNone/>
            </a:pPr>
            <a:r>
              <a:rPr lang="ru-RU" sz="3300" dirty="0" smtClean="0"/>
              <a:t>– </a:t>
            </a:r>
            <a:r>
              <a:rPr lang="ru-RU" sz="3300" dirty="0"/>
              <a:t>другие </a:t>
            </a:r>
            <a:endParaRPr lang="ru-RU" sz="3300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Не </a:t>
            </a:r>
            <a:r>
              <a:rPr lang="ru-RU" dirty="0">
                <a:solidFill>
                  <a:srgbClr val="FF0000"/>
                </a:solidFill>
              </a:rPr>
              <a:t>является наследственным заболеванием </a:t>
            </a:r>
          </a:p>
        </p:txBody>
      </p:sp>
    </p:spTree>
    <p:extLst>
      <p:ext uri="{BB962C8B-B14F-4D97-AF65-F5344CB8AC3E}">
        <p14:creationId xmlns:p14="http://schemas.microsoft.com/office/powerpoint/2010/main" val="30319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4976" y="941295"/>
            <a:ext cx="82968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• </a:t>
            </a:r>
            <a:r>
              <a:rPr lang="ru-RU" sz="3200" dirty="0"/>
              <a:t>Спастическая форма </a:t>
            </a:r>
            <a:r>
              <a:rPr lang="ru-RU" sz="2800" dirty="0"/>
              <a:t>(около 70 - 80 % случаев) – </a:t>
            </a:r>
            <a:r>
              <a:rPr lang="ru-RU" sz="2800" i="1" dirty="0"/>
              <a:t>патологическое повышение мышечного тонуса – </a:t>
            </a:r>
            <a:r>
              <a:rPr lang="ru-RU" sz="2800" i="1" dirty="0" smtClean="0"/>
              <a:t>----</a:t>
            </a:r>
            <a:r>
              <a:rPr lang="ru-RU" sz="2800" i="1" dirty="0" err="1" smtClean="0"/>
              <a:t>диплегия</a:t>
            </a:r>
            <a:r>
              <a:rPr lang="ru-RU" sz="2800" i="1" dirty="0" smtClean="0"/>
              <a:t> </a:t>
            </a:r>
            <a:r>
              <a:rPr lang="ru-RU" sz="2800" i="1" dirty="0"/>
              <a:t>(обе ноги</a:t>
            </a:r>
            <a:r>
              <a:rPr lang="ru-RU" sz="2800" i="1" dirty="0" smtClean="0"/>
              <a:t>),</a:t>
            </a:r>
          </a:p>
          <a:p>
            <a:r>
              <a:rPr lang="ru-RU" sz="2800" i="1" dirty="0" smtClean="0"/>
              <a:t> --гемиплегия </a:t>
            </a:r>
            <a:r>
              <a:rPr lang="ru-RU" sz="2800" i="1" dirty="0"/>
              <a:t>(одна сторона тела) </a:t>
            </a:r>
            <a:r>
              <a:rPr lang="ru-RU" sz="2800" i="1" dirty="0" smtClean="0"/>
              <a:t>или</a:t>
            </a:r>
          </a:p>
          <a:p>
            <a:r>
              <a:rPr lang="ru-RU" sz="2800" i="1" dirty="0" smtClean="0"/>
              <a:t> -</a:t>
            </a:r>
            <a:r>
              <a:rPr lang="ru-RU" sz="2800" i="1" dirty="0" err="1" smtClean="0"/>
              <a:t>тетраплегия</a:t>
            </a:r>
            <a:r>
              <a:rPr lang="ru-RU" sz="2800" i="1" dirty="0" smtClean="0"/>
              <a:t> </a:t>
            </a:r>
            <a:r>
              <a:rPr lang="ru-RU" sz="2800" i="1" dirty="0"/>
              <a:t>(все конечности). </a:t>
            </a:r>
            <a:endParaRPr lang="ru-RU" sz="2800" i="1" dirty="0" smtClean="0"/>
          </a:p>
          <a:p>
            <a:r>
              <a:rPr lang="ru-RU" sz="3200" dirty="0" smtClean="0"/>
              <a:t>• </a:t>
            </a:r>
            <a:r>
              <a:rPr lang="ru-RU" sz="3200" dirty="0" err="1"/>
              <a:t>Дискинетическая</a:t>
            </a:r>
            <a:r>
              <a:rPr lang="ru-RU" sz="3200" dirty="0"/>
              <a:t> </a:t>
            </a:r>
            <a:r>
              <a:rPr lang="ru-RU" sz="2800" dirty="0"/>
              <a:t>– </a:t>
            </a:r>
            <a:r>
              <a:rPr lang="ru-RU" sz="2800" i="1" dirty="0"/>
              <a:t>нарушение координации движений </a:t>
            </a:r>
            <a:r>
              <a:rPr lang="ru-RU" sz="2800" dirty="0"/>
              <a:t>– </a:t>
            </a:r>
            <a:endParaRPr lang="ru-RU" sz="2800" dirty="0" smtClean="0"/>
          </a:p>
          <a:p>
            <a:r>
              <a:rPr lang="ru-RU" sz="2800" dirty="0" smtClean="0"/>
              <a:t>-</a:t>
            </a:r>
            <a:r>
              <a:rPr lang="ru-RU" sz="2800" i="1" dirty="0" smtClean="0"/>
              <a:t>Хореоатетоидная </a:t>
            </a:r>
            <a:r>
              <a:rPr lang="ru-RU" sz="2800" i="1" dirty="0"/>
              <a:t>(</a:t>
            </a:r>
            <a:r>
              <a:rPr lang="ru-RU" sz="2800" i="1" dirty="0" err="1"/>
              <a:t>гиперкинетическая</a:t>
            </a:r>
            <a:r>
              <a:rPr lang="ru-RU" sz="2800" i="1" dirty="0"/>
              <a:t>) форма (10 - 20% случаев) </a:t>
            </a:r>
            <a:r>
              <a:rPr lang="ru-RU" sz="2800" i="1" dirty="0" smtClean="0"/>
              <a:t>–</a:t>
            </a:r>
          </a:p>
          <a:p>
            <a:r>
              <a:rPr lang="ru-RU" sz="2800" dirty="0" smtClean="0"/>
              <a:t> - </a:t>
            </a:r>
            <a:r>
              <a:rPr lang="ru-RU" sz="2800" i="1" dirty="0" smtClean="0"/>
              <a:t>Дистоническая </a:t>
            </a:r>
            <a:r>
              <a:rPr lang="ru-RU" sz="2800" i="1" dirty="0"/>
              <a:t>форма </a:t>
            </a:r>
            <a:endParaRPr lang="ru-RU" sz="2800" i="1" dirty="0" smtClean="0"/>
          </a:p>
          <a:p>
            <a:r>
              <a:rPr lang="ru-RU" sz="2800" dirty="0" smtClean="0"/>
              <a:t>• </a:t>
            </a:r>
            <a:r>
              <a:rPr lang="ru-RU" sz="3200" dirty="0"/>
              <a:t>Атаксическая форма </a:t>
            </a:r>
            <a:r>
              <a:rPr lang="ru-RU" sz="2800" dirty="0"/>
              <a:t>(5 - 10 % случаев) – нарушение равновесия и </a:t>
            </a:r>
            <a:r>
              <a:rPr lang="ru-RU" sz="2800" dirty="0" smtClean="0"/>
              <a:t>координации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• Смешанная </a:t>
            </a:r>
            <a:r>
              <a:rPr lang="ru-RU" sz="2800" dirty="0" smtClean="0"/>
              <a:t>форма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73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551837"/>
            <a:ext cx="5827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411941"/>
            <a:ext cx="10515600" cy="476502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Патологический мышечный тонус.</a:t>
            </a:r>
          </a:p>
          <a:p>
            <a:pPr marL="0" indent="0">
              <a:buNone/>
            </a:pPr>
            <a:r>
              <a:rPr lang="ru-RU" dirty="0" smtClean="0"/>
              <a:t>• Патологические движения.</a:t>
            </a:r>
          </a:p>
          <a:p>
            <a:pPr marL="0" indent="0">
              <a:buNone/>
            </a:pPr>
            <a:r>
              <a:rPr lang="ru-RU" dirty="0" smtClean="0"/>
              <a:t>• Скелетные деформации.</a:t>
            </a:r>
          </a:p>
          <a:p>
            <a:pPr marL="0" indent="0">
              <a:buNone/>
            </a:pPr>
            <a:r>
              <a:rPr lang="ru-RU" dirty="0" smtClean="0"/>
              <a:t>• Контрактуры суставов.</a:t>
            </a:r>
          </a:p>
          <a:p>
            <a:pPr marL="0" indent="0">
              <a:buNone/>
            </a:pPr>
            <a:r>
              <a:rPr lang="ru-RU" dirty="0" smtClean="0"/>
              <a:t>• Задержка умственного развития.</a:t>
            </a:r>
          </a:p>
          <a:p>
            <a:pPr marL="0" indent="0">
              <a:buNone/>
            </a:pPr>
            <a:r>
              <a:rPr lang="ru-RU" dirty="0" smtClean="0"/>
              <a:t>• Судороги.</a:t>
            </a:r>
          </a:p>
          <a:p>
            <a:pPr marL="0" indent="0">
              <a:buNone/>
            </a:pPr>
            <a:r>
              <a:rPr lang="ru-RU" dirty="0" smtClean="0"/>
              <a:t>• Нарушение речи.</a:t>
            </a:r>
          </a:p>
          <a:p>
            <a:pPr marL="0" indent="0">
              <a:buNone/>
            </a:pPr>
            <a:r>
              <a:rPr lang="ru-RU" dirty="0" smtClean="0"/>
              <a:t>• Нарушение глотания.</a:t>
            </a:r>
          </a:p>
          <a:p>
            <a:pPr marL="0" indent="0">
              <a:buNone/>
            </a:pPr>
            <a:r>
              <a:rPr lang="ru-RU" dirty="0" smtClean="0"/>
              <a:t>• Потеря слуха, зрения.</a:t>
            </a:r>
          </a:p>
          <a:p>
            <a:pPr marL="0" indent="0">
              <a:buNone/>
            </a:pPr>
            <a:r>
              <a:rPr lang="ru-RU" dirty="0" smtClean="0"/>
              <a:t>• Кариес.</a:t>
            </a:r>
          </a:p>
          <a:p>
            <a:pPr marL="0" indent="0">
              <a:buNone/>
            </a:pPr>
            <a:r>
              <a:rPr lang="ru-RU" dirty="0" smtClean="0"/>
              <a:t>• Нарушение физиологических отправлений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4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начинается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новорожденных детей?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81835"/>
            <a:ext cx="10515600" cy="3595128"/>
          </a:xfrm>
        </p:spPr>
        <p:txBody>
          <a:bodyPr/>
          <a:lstStyle/>
          <a:p>
            <a:r>
              <a:rPr lang="ru-RU" dirty="0" smtClean="0"/>
              <a:t> Стационарный этап- после стабилизации функций, но в основном на 2 этапе выхаживания (возраст от 5 дней до 1,5-2 </a:t>
            </a:r>
            <a:r>
              <a:rPr lang="ru-RU" dirty="0" err="1" smtClean="0"/>
              <a:t>мес</a:t>
            </a:r>
            <a:r>
              <a:rPr lang="ru-RU" dirty="0" smtClean="0"/>
              <a:t>)</a:t>
            </a:r>
          </a:p>
          <a:p>
            <a:r>
              <a:rPr lang="ru-RU" dirty="0" smtClean="0"/>
              <a:t>Амбулаторный этап длится в зависимости от тяжести патологии – от 2-3 месяцев до 1 года и более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0702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753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реабилитации детей с ДЦП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dirty="0" smtClean="0"/>
              <a:t> Медикаментозная </a:t>
            </a:r>
            <a:r>
              <a:rPr lang="ru-RU" dirty="0"/>
              <a:t>терапия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• Работа по восстановлению познавательной деятельности и речи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• Физическое воспитание детей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• Лечебная физкультура.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Массаж.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Ортопедический режим и протезирование.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Хирургическое лечение (при необходимости).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Физиотерапевтическое лечение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• Трудотерапия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• Современные методы реабилитации. </a:t>
            </a:r>
          </a:p>
        </p:txBody>
      </p:sp>
    </p:spTree>
    <p:extLst>
      <p:ext uri="{BB962C8B-B14F-4D97-AF65-F5344CB8AC3E}">
        <p14:creationId xmlns:p14="http://schemas.microsoft.com/office/powerpoint/2010/main" val="14203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 детей с ДЦП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двигательное развитие детей оказывает мощное влияние на их общее развитие, в частности на формирование речи, психики, интеллекта, таких анализаторных систем, как зрительная, слуховая, тактильная, а также в широком смысле, на их поведение. 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782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23078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Двигательные коррекционные задачи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1259"/>
            <a:ext cx="10515600" cy="4845704"/>
          </a:xfrm>
        </p:spPr>
        <p:txBody>
          <a:bodyPr>
            <a:noAutofit/>
          </a:bodyPr>
          <a:lstStyle/>
          <a:p>
            <a:r>
              <a:rPr lang="ru-RU" sz="2400" dirty="0"/>
              <a:t>коррекция порочных установок опорно-двигательного аппарата;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преодоление гипотрофии, атрофии отдельных мышечных групп, нормализация тонуса мышц;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улучшение подвижности в суставах;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улучшение мышечно-суставного чувства (кинестезии) и тактильных ощущений;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улучшение деятельности сердечно-сосудистой, дыхательной и других систем организма;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развитие предметно-</a:t>
            </a:r>
            <a:r>
              <a:rPr lang="ru-RU" sz="2400" dirty="0" err="1"/>
              <a:t>манипулятивной</a:t>
            </a:r>
            <a:r>
              <a:rPr lang="ru-RU" sz="2400" dirty="0"/>
              <a:t> деятельности рук;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формирование равновесия и ориентировки в пространстве</a:t>
            </a:r>
            <a:r>
              <a:rPr lang="ru-RU" sz="2400" dirty="0" smtClean="0"/>
              <a:t>;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• формирование различных опорных реакций рук и ног;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общая релаксация организма и отдельных его конечностей. </a:t>
            </a:r>
          </a:p>
        </p:txBody>
      </p:sp>
    </p:spTree>
    <p:extLst>
      <p:ext uri="{BB962C8B-B14F-4D97-AF65-F5344CB8AC3E}">
        <p14:creationId xmlns:p14="http://schemas.microsoft.com/office/powerpoint/2010/main" val="10106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проведения лечебной гимнастики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использование комплексных афферентных стимулов</a:t>
            </a:r>
            <a:r>
              <a:rPr lang="ru-RU" sz="3600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– зрительных (перед зеркалом),</a:t>
            </a:r>
          </a:p>
          <a:p>
            <a:pPr marL="0" indent="0">
              <a:buNone/>
            </a:pPr>
            <a:r>
              <a:rPr lang="ru-RU" dirty="0" smtClean="0"/>
              <a:t>– тактильных (поглаживание конечностей, опора ног и рук на поверхность, покрытую различными видами материи, ходьба босиком по песку и т.д.),</a:t>
            </a:r>
          </a:p>
          <a:p>
            <a:pPr marL="0" indent="0">
              <a:buNone/>
            </a:pPr>
            <a:r>
              <a:rPr lang="ru-RU" dirty="0" smtClean="0"/>
              <a:t>– температурных (упражнения в воде с изменением ее температуры, локальное использование льда),</a:t>
            </a:r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 err="1" smtClean="0"/>
              <a:t>проприоцептивных</a:t>
            </a:r>
            <a:r>
              <a:rPr lang="ru-RU" dirty="0" smtClean="0"/>
              <a:t> (специальные упражнения с сопротивлением, чередование упражнений с открытыми и закрытыми глазами).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8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лечебной гимнастики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Особое внимание тем двигательным навыкам, которые более всего необходимы в жизни (ходьба, </a:t>
            </a:r>
            <a:r>
              <a:rPr lang="ru-RU" dirty="0" smtClean="0"/>
              <a:t>предметно-практическую </a:t>
            </a:r>
            <a:r>
              <a:rPr lang="ru-RU" dirty="0"/>
              <a:t>деятельность, самообслуживание).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Обязательно учитывают возраст ребенка, уровень интеллектуального развития, его интересы, особенности поведения. Большинство упражнений следует проводить в игровой форме.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Важное значение имеет четкая речевая инструкция, которая нормализует психическую деятельность ребенка, развивает целенаправленность, улучшает понимание речи, обогащает </a:t>
            </a:r>
            <a:r>
              <a:rPr lang="ru-RU" dirty="0" smtClean="0"/>
              <a:t>словарь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1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Физиотерапия при ДЦП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8835"/>
            <a:ext cx="10515600" cy="4738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Электрофорез лекарственных веществ (с 3-4 недель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На воротниковую зону (бром, кальций, магний)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 err="1"/>
              <a:t>Паравертебрально</a:t>
            </a:r>
            <a:r>
              <a:rPr lang="ru-RU" dirty="0"/>
              <a:t> и на сегментарные зоны (новокаин, </a:t>
            </a:r>
            <a:r>
              <a:rPr lang="ru-RU" dirty="0" err="1"/>
              <a:t>прозерин</a:t>
            </a:r>
            <a:r>
              <a:rPr lang="ru-RU" dirty="0"/>
              <a:t>, </a:t>
            </a:r>
            <a:r>
              <a:rPr lang="ru-RU" dirty="0" err="1"/>
              <a:t>галантамин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– На суставы при контрактурах (йод, </a:t>
            </a:r>
            <a:r>
              <a:rPr lang="ru-RU" dirty="0" err="1"/>
              <a:t>лидаза</a:t>
            </a:r>
            <a:r>
              <a:rPr lang="ru-RU" dirty="0"/>
              <a:t>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На биологически активные точки (алоэ, никотиновая кислота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• </a:t>
            </a:r>
            <a:r>
              <a:rPr lang="ru-RU" dirty="0" err="1"/>
              <a:t>Амплипульстерапия</a:t>
            </a:r>
            <a:r>
              <a:rPr lang="ru-RU" dirty="0"/>
              <a:t> (с 3-х месяцев) – В зависимости от способа и параметров применяемых воздействий СМТ могут оказывать разнонаправленное влияние на тонус и сократительную способность </a:t>
            </a:r>
            <a:r>
              <a:rPr lang="ru-RU" dirty="0" smtClean="0"/>
              <a:t>мышц</a:t>
            </a:r>
          </a:p>
        </p:txBody>
      </p:sp>
    </p:spTree>
    <p:extLst>
      <p:ext uri="{BB962C8B-B14F-4D97-AF65-F5344CB8AC3E}">
        <p14:creationId xmlns:p14="http://schemas.microsoft.com/office/powerpoint/2010/main" val="2281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Физиотерапия при ДЦП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Высокочастотная электротерапия (СМВ- и </a:t>
            </a:r>
            <a:r>
              <a:rPr lang="ru-RU" dirty="0" err="1" smtClean="0"/>
              <a:t>ДМВтерапия</a:t>
            </a:r>
            <a:r>
              <a:rPr lang="ru-RU" dirty="0" smtClean="0"/>
              <a:t>) – Назначается при парезах, выраженных гиперкинезах, болевом синдроме </a:t>
            </a:r>
          </a:p>
          <a:p>
            <a:pPr marL="0" indent="0">
              <a:buNone/>
            </a:pPr>
            <a:r>
              <a:rPr lang="ru-RU" dirty="0" smtClean="0"/>
              <a:t>• Ультразвуковая терапия – Детям с 2-3-х лет для лечения контрактур </a:t>
            </a:r>
          </a:p>
          <a:p>
            <a:pPr marL="0" indent="0">
              <a:buNone/>
            </a:pPr>
            <a:r>
              <a:rPr lang="ru-RU" dirty="0" smtClean="0"/>
              <a:t>• Лазеротерапия – Детям с 1,5-2-х лет </a:t>
            </a:r>
            <a:r>
              <a:rPr lang="ru-RU" dirty="0" err="1" smtClean="0"/>
              <a:t>паравертебрально</a:t>
            </a:r>
            <a:r>
              <a:rPr lang="ru-RU" dirty="0" smtClean="0"/>
              <a:t> и на область </a:t>
            </a:r>
            <a:r>
              <a:rPr lang="ru-RU" dirty="0" err="1" smtClean="0"/>
              <a:t>спастичных</a:t>
            </a:r>
            <a:r>
              <a:rPr lang="ru-RU" dirty="0" smtClean="0"/>
              <a:t> мышц</a:t>
            </a:r>
            <a:endParaRPr lang="ru-RU" dirty="0" smtClean="0"/>
          </a:p>
          <a:p>
            <a:pPr marL="0" indent="0">
              <a:buNone/>
            </a:pPr>
            <a:r>
              <a:rPr lang="ru-RU" sz="3100" dirty="0" err="1" smtClean="0">
                <a:solidFill>
                  <a:srgbClr val="C00000"/>
                </a:solidFill>
              </a:rPr>
              <a:t>Транскраниальная</a:t>
            </a:r>
            <a:r>
              <a:rPr lang="ru-RU" sz="3100" dirty="0" smtClean="0">
                <a:solidFill>
                  <a:srgbClr val="C00000"/>
                </a:solidFill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</a:rPr>
              <a:t>микрополяризация</a:t>
            </a:r>
            <a:r>
              <a:rPr lang="ru-RU" sz="3100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– использование с лечебно-профилактическими целями воздействия на ткани головного мозга постоянного электрического тока небольшой силы. </a:t>
            </a:r>
          </a:p>
          <a:p>
            <a:pPr marL="0" indent="0">
              <a:buNone/>
            </a:pPr>
            <a:r>
              <a:rPr lang="ru-RU" dirty="0" smtClean="0"/>
              <a:t>– снижает выраженность гиперкинезов, </a:t>
            </a:r>
          </a:p>
          <a:p>
            <a:pPr marL="0" indent="0">
              <a:buNone/>
            </a:pPr>
            <a:r>
              <a:rPr lang="ru-RU" dirty="0" smtClean="0"/>
              <a:t>– стимулирует развитие моторных и когнитивных функций,</a:t>
            </a:r>
          </a:p>
          <a:p>
            <a:pPr marL="0" indent="0">
              <a:buNone/>
            </a:pPr>
            <a:r>
              <a:rPr lang="ru-RU" dirty="0" smtClean="0"/>
              <a:t> – улучшает микроциркуляцию и кровообращение, </a:t>
            </a:r>
          </a:p>
          <a:p>
            <a:pPr marL="0" indent="0">
              <a:buNone/>
            </a:pPr>
            <a:r>
              <a:rPr lang="ru-RU" dirty="0" smtClean="0"/>
              <a:t>– снижает частоту и выраженность судорожных приступов</a:t>
            </a:r>
          </a:p>
          <a:p>
            <a:pPr marL="0" indent="0">
              <a:buNone/>
            </a:pPr>
            <a:r>
              <a:rPr lang="ru-RU" dirty="0" smtClean="0"/>
              <a:t>, – улучшает функции спинного мозга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2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Современные методы реабилитации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1259"/>
            <a:ext cx="10515600" cy="4845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Ботулинотерапия</a:t>
            </a:r>
            <a:r>
              <a:rPr lang="ru-RU" dirty="0" smtClean="0">
                <a:solidFill>
                  <a:srgbClr val="C00000"/>
                </a:solidFill>
              </a:rPr>
              <a:t>- </a:t>
            </a:r>
            <a:r>
              <a:rPr lang="ru-RU" dirty="0" smtClean="0"/>
              <a:t>блокада передачи импульса в нервно-мышечном синапсе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Анималотерапия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зоотерапия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 smtClean="0"/>
              <a:t>Иппотерапия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Канистерапия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 err="1"/>
              <a:t>Дельфинотерапия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• </a:t>
            </a:r>
            <a:r>
              <a:rPr lang="ru-RU" dirty="0">
                <a:solidFill>
                  <a:srgbClr val="C00000"/>
                </a:solidFill>
              </a:rPr>
              <a:t>Метод динамической проприоцептивной коррекции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Костюмы «Адели», «</a:t>
            </a:r>
            <a:r>
              <a:rPr lang="ru-RU" dirty="0" err="1"/>
              <a:t>Гравистат</a:t>
            </a:r>
            <a:r>
              <a:rPr lang="ru-RU" dirty="0"/>
              <a:t>», «Атлант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C00000"/>
                </a:solidFill>
              </a:rPr>
              <a:t>• Биологическая обратная связь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• </a:t>
            </a:r>
            <a:r>
              <a:rPr lang="ru-RU" dirty="0">
                <a:solidFill>
                  <a:srgbClr val="C00000"/>
                </a:solidFill>
              </a:rPr>
              <a:t>Сенсорная коррекция </a:t>
            </a:r>
            <a:r>
              <a:rPr lang="ru-RU" dirty="0"/>
              <a:t>– Сенсорная комната – Звуковой луч</a:t>
            </a:r>
          </a:p>
        </p:txBody>
      </p:sp>
    </p:spTree>
    <p:extLst>
      <p:ext uri="{BB962C8B-B14F-4D97-AF65-F5344CB8AC3E}">
        <p14:creationId xmlns:p14="http://schemas.microsoft.com/office/powerpoint/2010/main" val="32479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 лечение положением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351463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период с 1950 по 1970 годы чешский невролог Вацлав Войта, занимающийся реабилитацией детей, страдающих ДЦП обратил внимание на то, что при определенных положениях тела путем давления на установленные точки (раздражители),  у маленьких пациентов уверенно вызываются бессознательно повторяющиеся моторные реакции на туловище и конечностях (</a:t>
            </a:r>
            <a:r>
              <a:rPr lang="ru-RU" dirty="0" err="1"/>
              <a:t>рефлексолокомоции</a:t>
            </a:r>
            <a:r>
              <a:rPr lang="ru-RU" dirty="0"/>
              <a:t>).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6562725" y="1825625"/>
            <a:ext cx="5629275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 новорождённых </a:t>
            </a:r>
            <a:r>
              <a:rPr lang="ru-RU" dirty="0">
                <a:hlinkClick r:id="rId2" tooltip="Центральная нервная система"/>
              </a:rPr>
              <a:t>ЦНС</a:t>
            </a:r>
            <a:r>
              <a:rPr lang="ru-RU" dirty="0"/>
              <a:t> ещё очень хорошо поддаётся формированию и хотя некоторые нервные пути в </a:t>
            </a:r>
            <a:r>
              <a:rPr lang="ru-RU" dirty="0">
                <a:hlinkClick r:id="rId3" tooltip="Мозг"/>
              </a:rPr>
              <a:t>мозге</a:t>
            </a:r>
            <a:r>
              <a:rPr lang="ru-RU" dirty="0"/>
              <a:t> зачастую полностью блокированы, они остаются доступными. Ненормальные движения, возникающие из-за постоянного, но патологически изменённого выпрямления и передвижения, ещё не закреплены, что позволяет достичь максимального эффекта при </a:t>
            </a:r>
            <a:r>
              <a:rPr lang="ru-RU" dirty="0" smtClean="0"/>
              <a:t>терапии.</a:t>
            </a:r>
            <a:endParaRPr lang="ru-RU" dirty="0"/>
          </a:p>
          <a:p>
            <a:r>
              <a:rPr lang="ru-RU" dirty="0"/>
              <a:t>Основная задача методики — формирование двигательных навыков, соответствующих возрасту ребёнка. Для этого используют рефлекс ползания и рефлекс поворота.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7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Войта- терапия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В основе </a:t>
            </a:r>
            <a:r>
              <a:rPr lang="ru-RU" b="1" dirty="0"/>
              <a:t>Войта-терапии</a:t>
            </a:r>
            <a:r>
              <a:rPr lang="ru-RU" dirty="0"/>
              <a:t> лежит так называемая </a:t>
            </a:r>
            <a:r>
              <a:rPr lang="ru-RU" i="1" dirty="0"/>
              <a:t>рефлекторная локомоция</a:t>
            </a:r>
            <a:r>
              <a:rPr lang="ru-RU" dirty="0"/>
              <a:t>: путём активации двигательных </a:t>
            </a:r>
            <a:r>
              <a:rPr lang="ru-RU" dirty="0">
                <a:hlinkClick r:id="rId2" tooltip="Рефлекс (биология)"/>
              </a:rPr>
              <a:t>рефлексов</a:t>
            </a:r>
            <a:r>
              <a:rPr lang="ru-RU" dirty="0"/>
              <a:t>, при соблюдении заданных исходных положений и точек </a:t>
            </a:r>
            <a:r>
              <a:rPr lang="ru-RU" dirty="0" smtClean="0"/>
              <a:t>раздражения.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25235" y="2138082"/>
            <a:ext cx="4926773" cy="25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Кто подлежит реабилитации в раннем детском возрасте?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Новорожденные и грудные дети с последствиями перинатальных поражений нервной системы</a:t>
            </a:r>
          </a:p>
          <a:p>
            <a:r>
              <a:rPr lang="ru-RU" dirty="0" smtClean="0"/>
              <a:t>Недоношенные, в том числе маловесные дети</a:t>
            </a:r>
          </a:p>
          <a:p>
            <a:r>
              <a:rPr lang="ru-RU" dirty="0" smtClean="0"/>
              <a:t>Дети с пороками развития (преобладают врожденные пороки сердца)</a:t>
            </a:r>
          </a:p>
          <a:p>
            <a:r>
              <a:rPr lang="ru-RU" dirty="0" smtClean="0"/>
              <a:t>После перенесенных в неонатальном периоде заболеваний (сепсис, бронхолегочная дисплазия, гемолитическая болезнь, поражения нервной системы, пневмонии и проч.)</a:t>
            </a:r>
          </a:p>
          <a:p>
            <a:r>
              <a:rPr lang="ru-RU" dirty="0" smtClean="0"/>
              <a:t>Дети с наследственными и врожденными заболеваниями (врожденный гипотиреоз, ФКУ, муковисцидоз, АДГС и т.п.)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1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587375"/>
            <a:ext cx="6364288" cy="55895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Рефлекторное переворачивание состоит из двух частей: 1. переворачивание со спины на бок (первая фаза),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переворачивание с бока на живот (вторая фаза). У здорового младенца часть этого двигательного процесса спонтанна, наблюдается приблизительно на 6-ом месяце жизни, вторая часть на 8-9 месяце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 помощью ВОЙТА-метода она может быть вызвана уже у новорождённых. Терапевтически рефлекторное переворачивание используется в различных фазах в положении лёжа на спине и лёжа на боку.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http://health.sarbc.ru/UserFiles/Image/mama/Voyta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49500"/>
            <a:ext cx="5181600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Бобат</a:t>
            </a:r>
            <a:r>
              <a:rPr lang="ru-RU" dirty="0" smtClean="0"/>
              <a:t>- 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Бобат</a:t>
            </a:r>
            <a:r>
              <a:rPr lang="ru-RU" dirty="0"/>
              <a:t>-терапия (нейродинамическая реабилитация) — является </a:t>
            </a:r>
            <a:r>
              <a:rPr lang="ru-RU" dirty="0" err="1"/>
              <a:t>нейроразвивающей</a:t>
            </a:r>
            <a:r>
              <a:rPr lang="ru-RU" dirty="0"/>
              <a:t> практикой, целью которой является коррекция двигательных стереотипов, недостаточных движений. Основная сфера применения – восстановление правильных движений при заболевании ДЦП</a:t>
            </a:r>
            <a:r>
              <a:rPr lang="ru-RU" dirty="0" smtClean="0"/>
              <a:t>.   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4250" y="3063081"/>
            <a:ext cx="28575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035424" y="763588"/>
            <a:ext cx="6293223" cy="5413375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Бобат</a:t>
            </a:r>
            <a:r>
              <a:rPr lang="ru-RU" dirty="0"/>
              <a:t> терапия – это </a:t>
            </a:r>
            <a:r>
              <a:rPr lang="ru-RU" dirty="0" err="1"/>
              <a:t>нейро</a:t>
            </a:r>
            <a:r>
              <a:rPr lang="ru-RU" dirty="0"/>
              <a:t>-развивающее лечение, которое восстанавливает мышечный тонус и стимулирует развитие правильной моторики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Конечной </a:t>
            </a:r>
            <a:r>
              <a:rPr lang="ru-RU" dirty="0"/>
              <a:t>целью </a:t>
            </a:r>
            <a:r>
              <a:rPr lang="ru-RU" dirty="0" err="1"/>
              <a:t>Бобат</a:t>
            </a:r>
            <a:r>
              <a:rPr lang="ru-RU" dirty="0"/>
              <a:t> терапии является формирование правильной схемы движения и применение полученных навыков в повседневной жизни. </a:t>
            </a:r>
            <a:endParaRPr lang="ru-RU" dirty="0" smtClean="0"/>
          </a:p>
          <a:p>
            <a:r>
              <a:rPr lang="ru-RU" dirty="0" smtClean="0"/>
              <a:t>Сначала </a:t>
            </a:r>
            <a:r>
              <a:rPr lang="ru-RU" dirty="0"/>
              <a:t>оно было применено только для детей, но сейчас активно применяется и у взрослых физиотерапевтами и врачами лечебной </a:t>
            </a:r>
            <a:r>
              <a:rPr lang="ru-RU" dirty="0" smtClean="0"/>
              <a:t>физкультуры в </a:t>
            </a:r>
            <a:r>
              <a:rPr lang="ru-RU" dirty="0"/>
              <a:t>стадии реабилитации после инфаркта.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172450" y="1935163"/>
            <a:ext cx="4019550" cy="307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Иглорефлексотерапия (ИРТ)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Это </a:t>
            </a:r>
            <a:r>
              <a:rPr lang="ru-RU" dirty="0"/>
              <a:t>метод, использующий для достижения лечебного эффекта особые чувствительные точ­ки. Применяется для стимуляции рефлексов, необходимых для нормального психомоторного развития. При воздействии на точки акупунктуры иглой или импульсным электрическим током, лазерным излучением, магнитным полем возникают сдвиги в области сегментарного рефлекторного звена, вегета­тивных ганглиев и центральных звеньев регуляции всего орга­низма. Такая широкая зона действия ИРТ помогает форми­ровать улучшение не только двигательной, но и эмоци­ональной сферы ребенка.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Лечение </a:t>
            </a:r>
            <a:r>
              <a:rPr lang="ru-RU" dirty="0">
                <a:solidFill>
                  <a:srgbClr val="FF0000"/>
                </a:solidFill>
              </a:rPr>
              <a:t>ИРТ можно начинать с З-б месяцев жизни.</a:t>
            </a:r>
            <a:r>
              <a:rPr lang="ru-RU" dirty="0"/>
              <a:t> В этом возрасте рефлекторная сфера легче поддается коррекции.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793" y="53181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Паралич </a:t>
            </a:r>
            <a:r>
              <a:rPr lang="ru-RU" dirty="0" err="1"/>
              <a:t>Дюшена-Эрба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425388"/>
            <a:ext cx="6665260" cy="4751575"/>
          </a:xfrm>
        </p:spPr>
        <p:txBody>
          <a:bodyPr>
            <a:noAutofit/>
          </a:bodyPr>
          <a:lstStyle/>
          <a:p>
            <a:r>
              <a:rPr lang="ru-RU" sz="2400" dirty="0"/>
              <a:t>Паралич </a:t>
            </a:r>
            <a:r>
              <a:rPr lang="ru-RU" sz="2400" dirty="0" err="1"/>
              <a:t>Дюшена-Эрба</a:t>
            </a:r>
            <a:r>
              <a:rPr lang="ru-RU" sz="2400" dirty="0"/>
              <a:t> </a:t>
            </a:r>
            <a:r>
              <a:rPr lang="ru-RU" sz="2400" dirty="0" smtClean="0"/>
              <a:t> - травматическое повреждение </a:t>
            </a:r>
            <a:r>
              <a:rPr lang="ru-RU" sz="2400" dirty="0"/>
              <a:t>верхнего ствола плечевого сплетения, образованного спинномозговыми корешками С5 и С6. </a:t>
            </a:r>
            <a:endParaRPr lang="ru-RU" sz="2400" dirty="0" smtClean="0"/>
          </a:p>
          <a:p>
            <a:r>
              <a:rPr lang="ru-RU" sz="2400" dirty="0" err="1" smtClean="0"/>
              <a:t>Травмирование</a:t>
            </a:r>
            <a:r>
              <a:rPr lang="ru-RU" sz="2400" dirty="0" smtClean="0"/>
              <a:t> </a:t>
            </a:r>
            <a:r>
              <a:rPr lang="ru-RU" sz="2400" dirty="0"/>
              <a:t>ствола возможно при падении на руку, ударе сверху по плечу, сильном ушибе плечом о неподвижный предмет, резкой </a:t>
            </a:r>
            <a:r>
              <a:rPr lang="ru-RU" sz="2400" dirty="0" err="1"/>
              <a:t>тракции</a:t>
            </a:r>
            <a:r>
              <a:rPr lang="ru-RU" sz="2400" dirty="0"/>
              <a:t> за руку, </a:t>
            </a:r>
            <a:r>
              <a:rPr lang="ru-RU" sz="2400" dirty="0">
                <a:hlinkClick r:id="rId2"/>
              </a:rPr>
              <a:t>резанном</a:t>
            </a:r>
            <a:r>
              <a:rPr lang="ru-RU" sz="2400" dirty="0"/>
              <a:t> </a:t>
            </a:r>
            <a:r>
              <a:rPr lang="ru-RU" sz="2400" dirty="0" smtClean="0"/>
              <a:t>или </a:t>
            </a:r>
            <a:r>
              <a:rPr lang="ru-RU" sz="2400" dirty="0" smtClean="0">
                <a:hlinkClick r:id="rId3"/>
              </a:rPr>
              <a:t>огнестрельном </a:t>
            </a:r>
            <a:r>
              <a:rPr lang="ru-RU" sz="2400" dirty="0">
                <a:hlinkClick r:id="rId3"/>
              </a:rPr>
              <a:t>ранении</a:t>
            </a:r>
            <a:r>
              <a:rPr lang="ru-RU" sz="2400" dirty="0"/>
              <a:t>, проникающем в область плечевого сплетения. </a:t>
            </a:r>
            <a:endParaRPr lang="ru-RU" sz="2400" dirty="0" smtClean="0"/>
          </a:p>
          <a:p>
            <a:r>
              <a:rPr lang="ru-RU" sz="2400" dirty="0" smtClean="0"/>
              <a:t>Но </a:t>
            </a:r>
            <a:r>
              <a:rPr lang="ru-RU" sz="2400" dirty="0"/>
              <a:t>чаще всего верхний паралич развивается в результате травм плечевого сплетения новорожденного, происходящих во время родов. В таких случаях он носит название верхний акушерский паралич, или родовой паралич </a:t>
            </a:r>
            <a:r>
              <a:rPr lang="ru-RU" sz="2400" dirty="0" err="1"/>
              <a:t>Эрба</a:t>
            </a:r>
            <a:r>
              <a:rPr lang="ru-RU" sz="2400" dirty="0"/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758953" y="2239397"/>
            <a:ext cx="3792071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Паралич </a:t>
            </a:r>
            <a:r>
              <a:rPr lang="ru-RU" dirty="0" err="1"/>
              <a:t>Эрба-Дюшенна</a:t>
            </a:r>
            <a:r>
              <a:rPr lang="ru-RU" dirty="0"/>
              <a:t> -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3331" y="1825625"/>
            <a:ext cx="3128169" cy="312816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заболевание</a:t>
            </a:r>
            <a:r>
              <a:rPr lang="ru-RU" dirty="0"/>
              <a:t>, протекающее </a:t>
            </a:r>
            <a:r>
              <a:rPr lang="ru-RU" dirty="0" err="1" smtClean="0"/>
              <a:t>стадийно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/>
              <a:t>Первая стадия – острый период травмы (с рождения до одного месяца жизни ребенка), </a:t>
            </a:r>
            <a:endParaRPr lang="ru-RU" dirty="0" smtClean="0"/>
          </a:p>
          <a:p>
            <a:r>
              <a:rPr lang="ru-RU" dirty="0" smtClean="0"/>
              <a:t>вторая </a:t>
            </a:r>
            <a:r>
              <a:rPr lang="ru-RU" dirty="0"/>
              <a:t>стадия – период восстановления (с месяца до года),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третья стадия – остаточные явления (от года).</a:t>
            </a:r>
          </a:p>
        </p:txBody>
      </p:sp>
    </p:spTree>
    <p:extLst>
      <p:ext uri="{BB962C8B-B14F-4D97-AF65-F5344CB8AC3E}">
        <p14:creationId xmlns:p14="http://schemas.microsoft.com/office/powerpoint/2010/main" val="22852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клиника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2508" y="1825625"/>
            <a:ext cx="3552983" cy="435133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52921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паралич </a:t>
            </a:r>
            <a:r>
              <a:rPr lang="ru-RU" dirty="0" err="1" smtClean="0"/>
              <a:t>Эрба-Дюшена</a:t>
            </a:r>
            <a:r>
              <a:rPr lang="ru-RU" dirty="0" smtClean="0"/>
              <a:t> </a:t>
            </a:r>
            <a:r>
              <a:rPr lang="ru-RU" dirty="0"/>
              <a:t>на первом этапе развития, сразу после родов, проявляется симптомами родовой травмы. К таким относятся: беспокойство ребенка, сниженный тонус мышц, ослабленное дыхание, разогнутая в локте </a:t>
            </a:r>
            <a:r>
              <a:rPr lang="ru-RU" dirty="0" err="1"/>
              <a:t>ротированая</a:t>
            </a:r>
            <a:r>
              <a:rPr lang="ru-RU" dirty="0"/>
              <a:t> вовнутрь поврежденная ручка, пальчики сжаты в кулак и зажимают большой палец.</a:t>
            </a:r>
          </a:p>
        </p:txBody>
      </p:sp>
    </p:spTree>
    <p:extLst>
      <p:ext uri="{BB962C8B-B14F-4D97-AF65-F5344CB8AC3E}">
        <p14:creationId xmlns:p14="http://schemas.microsoft.com/office/powerpoint/2010/main" val="24796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0" y="763588"/>
            <a:ext cx="10725150" cy="541337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Консервативная терапия предусматривает иммобилизацию парализованной конечности специальной шиной, которую снимают лишь для осуществления лечебных и гигиенических манипуляций. Параллельно </a:t>
            </a:r>
            <a:r>
              <a:rPr lang="ru-RU" dirty="0" smtClean="0"/>
              <a:t>проводят </a:t>
            </a:r>
            <a:r>
              <a:rPr lang="ru-RU" dirty="0" smtClean="0">
                <a:hlinkClick r:id="rId2"/>
              </a:rPr>
              <a:t>массаж</a:t>
            </a:r>
            <a:r>
              <a:rPr lang="ru-RU" dirty="0"/>
              <a:t>, </a:t>
            </a:r>
            <a:r>
              <a:rPr lang="ru-RU" dirty="0" smtClean="0"/>
              <a:t> </a:t>
            </a:r>
            <a:r>
              <a:rPr lang="ru-RU" dirty="0" smtClean="0">
                <a:hlinkClick r:id="rId3"/>
              </a:rPr>
              <a:t>лечебную физкультуру</a:t>
            </a:r>
            <a:r>
              <a:rPr lang="ru-RU" dirty="0"/>
              <a:t>, </a:t>
            </a:r>
            <a:r>
              <a:rPr lang="ru-RU" dirty="0">
                <a:hlinkClick r:id="rId4"/>
              </a:rPr>
              <a:t>рефлексотерапию</a:t>
            </a:r>
            <a:r>
              <a:rPr lang="ru-RU" dirty="0"/>
              <a:t>, </a:t>
            </a:r>
            <a:r>
              <a:rPr lang="ru-RU" dirty="0">
                <a:hlinkClick r:id="rId5"/>
              </a:rPr>
              <a:t>физиотерапию</a:t>
            </a:r>
            <a:r>
              <a:rPr lang="ru-RU" dirty="0"/>
              <a:t> (</a:t>
            </a:r>
            <a:r>
              <a:rPr lang="ru-RU" dirty="0">
                <a:hlinkClick r:id="rId6"/>
              </a:rPr>
              <a:t>УВЧ</a:t>
            </a:r>
            <a:r>
              <a:rPr lang="ru-RU" dirty="0"/>
              <a:t>, </a:t>
            </a:r>
            <a:r>
              <a:rPr lang="ru-RU" dirty="0" smtClean="0"/>
              <a:t>соллюкс</a:t>
            </a:r>
            <a:r>
              <a:rPr lang="ru-RU" dirty="0"/>
              <a:t>, </a:t>
            </a:r>
            <a:r>
              <a:rPr lang="ru-RU" dirty="0">
                <a:hlinkClick r:id="rId7"/>
              </a:rPr>
              <a:t>электрофорез</a:t>
            </a:r>
            <a:r>
              <a:rPr lang="ru-RU" dirty="0" smtClean="0"/>
              <a:t>, </a:t>
            </a:r>
            <a:r>
              <a:rPr lang="ru-RU" dirty="0" err="1" smtClean="0">
                <a:hlinkClick r:id="rId8"/>
              </a:rPr>
              <a:t>электромиостимуляция</a:t>
            </a:r>
            <a:r>
              <a:rPr lang="ru-RU" dirty="0"/>
              <a:t>, </a:t>
            </a:r>
            <a:r>
              <a:rPr lang="ru-RU" dirty="0">
                <a:hlinkClick r:id="rId9"/>
              </a:rPr>
              <a:t>парафинотерапия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>
                <a:hlinkClick r:id="rId10"/>
              </a:rPr>
              <a:t>озокерит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Фармакотерапия может включать противовоспалительные и обезболивающие; антихолинэстеразные препараты (</a:t>
            </a:r>
            <a:r>
              <a:rPr lang="ru-RU" dirty="0" err="1"/>
              <a:t>оксазил</a:t>
            </a:r>
            <a:r>
              <a:rPr lang="ru-RU" dirty="0"/>
              <a:t>, </a:t>
            </a:r>
            <a:r>
              <a:rPr lang="ru-RU" dirty="0" err="1"/>
              <a:t>прозерин</a:t>
            </a:r>
            <a:r>
              <a:rPr lang="ru-RU" dirty="0"/>
              <a:t>. </a:t>
            </a:r>
            <a:r>
              <a:rPr lang="ru-RU" dirty="0" err="1"/>
              <a:t>галантамин</a:t>
            </a:r>
            <a:r>
              <a:rPr lang="ru-RU" dirty="0"/>
              <a:t>); медикаменты, улучшающие кровообращение тканей плечевого сплетения (папаверин, эуфиллин, </a:t>
            </a:r>
            <a:r>
              <a:rPr lang="ru-RU" dirty="0" err="1"/>
              <a:t>пентоксифиллин</a:t>
            </a:r>
            <a:r>
              <a:rPr lang="ru-RU" dirty="0"/>
              <a:t>); средства, повышающие метаболизм нервной ткани (</a:t>
            </a:r>
            <a:r>
              <a:rPr lang="ru-RU" dirty="0" err="1"/>
              <a:t>актовегин</a:t>
            </a:r>
            <a:r>
              <a:rPr lang="ru-RU" dirty="0"/>
              <a:t>, витамины гр. В); рассасывающие препараты (алоэ).</a:t>
            </a:r>
          </a:p>
        </p:txBody>
      </p:sp>
    </p:spTree>
    <p:extLst>
      <p:ext uri="{BB962C8B-B14F-4D97-AF65-F5344CB8AC3E}">
        <p14:creationId xmlns:p14="http://schemas.microsoft.com/office/powerpoint/2010/main" val="28463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651" y="1028343"/>
            <a:ext cx="99219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Период </a:t>
            </a:r>
            <a:r>
              <a:rPr lang="ru-RU" sz="2400" b="1" dirty="0"/>
              <a:t>остаточных явлений </a:t>
            </a:r>
            <a:r>
              <a:rPr lang="ru-RU" sz="2400" dirty="0"/>
              <a:t>является следствием неполного восстановления иннервации верхней конечности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  При </a:t>
            </a:r>
            <a:r>
              <a:rPr lang="ru-RU" sz="2400" dirty="0"/>
              <a:t>среднетяжелой и тяжелой степени паралича </a:t>
            </a:r>
            <a:r>
              <a:rPr lang="ru-RU" sz="2400" dirty="0" err="1"/>
              <a:t>Дюшена-Эрба</a:t>
            </a:r>
            <a:r>
              <a:rPr lang="ru-RU" sz="2400" dirty="0"/>
              <a:t> формируется симптом «кукольной руки» - выраженная борозда, пролегающая между грудной клеткой и пораженным плечом. </a:t>
            </a:r>
            <a:r>
              <a:rPr lang="ru-RU" sz="2400" dirty="0" smtClean="0"/>
              <a:t>        </a:t>
            </a:r>
            <a:r>
              <a:rPr lang="ru-RU" sz="2400" dirty="0" err="1" smtClean="0"/>
              <a:t>Пронированная</a:t>
            </a:r>
            <a:r>
              <a:rPr lang="ru-RU" sz="2400" dirty="0" smtClean="0"/>
              <a:t> </a:t>
            </a:r>
            <a:r>
              <a:rPr lang="ru-RU" sz="2400" dirty="0"/>
              <a:t>и приведенная к туловищу установка плеча вызывает формирование </a:t>
            </a:r>
            <a:r>
              <a:rPr lang="ru-RU" sz="2400" dirty="0" err="1"/>
              <a:t>внутриротаторной</a:t>
            </a:r>
            <a:r>
              <a:rPr lang="ru-RU" sz="2400" dirty="0"/>
              <a:t> и </a:t>
            </a:r>
            <a:r>
              <a:rPr lang="ru-RU" sz="2400" dirty="0" err="1"/>
              <a:t>пронаторной</a:t>
            </a:r>
            <a:r>
              <a:rPr lang="ru-RU" sz="2400" dirty="0"/>
              <a:t> контрактуры мышц, нарушение локтевого сгибания — </a:t>
            </a:r>
            <a:r>
              <a:rPr lang="ru-RU" sz="2400" dirty="0" err="1"/>
              <a:t>сгибательной</a:t>
            </a:r>
            <a:r>
              <a:rPr lang="ru-RU" sz="2400" dirty="0"/>
              <a:t> </a:t>
            </a:r>
            <a:r>
              <a:rPr lang="ru-RU" sz="2400" dirty="0">
                <a:hlinkClick r:id="rId2"/>
              </a:rPr>
              <a:t>контрактуры локтевого сустава</a:t>
            </a:r>
            <a:r>
              <a:rPr lang="ru-RU" sz="2400" dirty="0"/>
              <a:t>. Наблюдается поворот лопатки с выстоянием ее позвоночного края. </a:t>
            </a:r>
            <a:endParaRPr lang="ru-RU" sz="2400" dirty="0" smtClean="0"/>
          </a:p>
          <a:p>
            <a:r>
              <a:rPr lang="ru-RU" sz="2400" dirty="0" smtClean="0"/>
              <a:t>Кисть </a:t>
            </a:r>
            <a:r>
              <a:rPr lang="ru-RU" sz="2400" dirty="0"/>
              <a:t>остается в состоянии ладонной флексии, затруднено разгибание пальцев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84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Атрофия мышц плечевого сустава может привести к подвывиху или </a:t>
            </a:r>
            <a:r>
              <a:rPr lang="ru-RU" dirty="0">
                <a:hlinkClick r:id="rId2"/>
              </a:rPr>
              <a:t>вывиху плеча</a:t>
            </a:r>
            <a:r>
              <a:rPr lang="ru-RU" dirty="0"/>
              <a:t>, </a:t>
            </a:r>
            <a:r>
              <a:rPr lang="ru-RU" dirty="0" smtClean="0"/>
              <a:t>развитию </a:t>
            </a:r>
            <a:r>
              <a:rPr lang="ru-RU" dirty="0" smtClean="0">
                <a:hlinkClick r:id="rId3"/>
              </a:rPr>
              <a:t>привычного </a:t>
            </a:r>
            <a:r>
              <a:rPr lang="ru-RU" dirty="0">
                <a:hlinkClick r:id="rId3"/>
              </a:rPr>
              <a:t>вывиха плеча</a:t>
            </a:r>
            <a:r>
              <a:rPr lang="ru-RU" dirty="0"/>
              <a:t>. </a:t>
            </a:r>
          </a:p>
          <a:p>
            <a:r>
              <a:rPr lang="ru-RU" dirty="0"/>
              <a:t>Со временем из-за асимметричности плечевого пояса возникает </a:t>
            </a:r>
            <a:r>
              <a:rPr lang="ru-RU" dirty="0">
                <a:hlinkClick r:id="rId4"/>
              </a:rPr>
              <a:t>искривление позвоночника</a:t>
            </a:r>
            <a:r>
              <a:rPr lang="ru-RU" dirty="0"/>
              <a:t> в шейно-грудном отделе — </a:t>
            </a:r>
            <a:r>
              <a:rPr lang="ru-RU" dirty="0">
                <a:hlinkClick r:id="rId5"/>
              </a:rPr>
              <a:t>сколиоз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5871180" y="1425387"/>
            <a:ext cx="5482619" cy="475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дети раннего возраста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Рахит</a:t>
            </a:r>
          </a:p>
          <a:p>
            <a:r>
              <a:rPr lang="ru-RU" dirty="0" smtClean="0"/>
              <a:t>Анемии</a:t>
            </a:r>
          </a:p>
          <a:p>
            <a:r>
              <a:rPr lang="ru-RU" dirty="0" smtClean="0"/>
              <a:t>Гипотрофии</a:t>
            </a:r>
          </a:p>
          <a:p>
            <a:r>
              <a:rPr lang="ru-RU" dirty="0" smtClean="0"/>
              <a:t>Часто болеющие дети</a:t>
            </a:r>
          </a:p>
          <a:p>
            <a:r>
              <a:rPr lang="ru-RU" dirty="0" smtClean="0"/>
              <a:t>Аномалии конституции (аллергический диатез, лимфатический диатез, нервно-артритический диатез)</a:t>
            </a:r>
          </a:p>
          <a:p>
            <a:r>
              <a:rPr lang="ru-RU" dirty="0" smtClean="0"/>
              <a:t>ВПР, заболевания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2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механотерапия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249" y="1690688"/>
            <a:ext cx="2749826" cy="3685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548" y="1815354"/>
            <a:ext cx="7660604" cy="382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Лечебная гимнастика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035" y="2080088"/>
            <a:ext cx="1609725" cy="2095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862" y="2271712"/>
            <a:ext cx="2200275" cy="2314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563" y="2309811"/>
            <a:ext cx="2009775" cy="2238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750" y="4389035"/>
            <a:ext cx="3505200" cy="2228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974" y="3981712"/>
            <a:ext cx="39719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фитотерапия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Наиболее распространенными и оптимальными способами применения лекарственных растений  у детей считаются </a:t>
            </a:r>
            <a:r>
              <a:rPr lang="ru-RU" dirty="0" err="1"/>
              <a:t>энтеральный</a:t>
            </a:r>
            <a:r>
              <a:rPr lang="ru-RU" dirty="0"/>
              <a:t> ( то есть внутренний), наружный и ингаляционный.</a:t>
            </a:r>
          </a:p>
          <a:p>
            <a:pPr fontAlgn="base"/>
            <a:r>
              <a:rPr lang="ru-RU" dirty="0"/>
              <a:t>Внутрь  в большинстве случаев применяются </a:t>
            </a:r>
            <a:r>
              <a:rPr lang="ru-RU" dirty="0" err="1"/>
              <a:t>напары</a:t>
            </a:r>
            <a:r>
              <a:rPr lang="ru-RU" dirty="0"/>
              <a:t> ( чаи), отвары, настои, экстракты. Часто используются </a:t>
            </a:r>
            <a:r>
              <a:rPr lang="ru-RU" dirty="0" err="1"/>
              <a:t>микроклизмочки</a:t>
            </a:r>
            <a:r>
              <a:rPr lang="ru-RU" dirty="0"/>
              <a:t>  у маленьких детей. Наружно- используются ванночки, аппликации, обтирания, ванны, ингаляции и пр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/>
              <a:t>Внутрь </a:t>
            </a:r>
            <a:r>
              <a:rPr lang="ru-RU" dirty="0" err="1"/>
              <a:t>фитопрепараты</a:t>
            </a:r>
            <a:r>
              <a:rPr lang="ru-RU" dirty="0"/>
              <a:t> принимаются за 15-20 минут до еды. Отвары или водные экстракты лучше готовить ежедневно, рассчитывая суточную дозу для ребенка. 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Спиртовые </a:t>
            </a:r>
            <a:r>
              <a:rPr lang="ru-RU" dirty="0">
                <a:solidFill>
                  <a:srgbClr val="FF0000"/>
                </a:solidFill>
              </a:rPr>
              <a:t>настойки </a:t>
            </a:r>
            <a:r>
              <a:rPr lang="ru-RU" dirty="0"/>
              <a:t>разбавляются водой </a:t>
            </a: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а у детей раннего возраста-до 3 лет, не применяются</a:t>
            </a:r>
            <a:r>
              <a:rPr lang="ru-RU" dirty="0" smtClean="0"/>
              <a:t>!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248" y="90488"/>
            <a:ext cx="347221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41313"/>
            <a:ext cx="10810875" cy="5835650"/>
          </a:xfrm>
        </p:spPr>
        <p:txBody>
          <a:bodyPr>
            <a:normAutofit/>
          </a:bodyPr>
          <a:lstStyle/>
          <a:p>
            <a:r>
              <a:rPr lang="ru-RU" dirty="0"/>
              <a:t>Замечательно действуют различные ингаляции  травяными сборами при  лечении респираторных заболеваний.  У маленьких детей единственно возможным и достаточно эффективным методом проводить ингаляцию является так называемый “палаточный”  метод.  Для этого достаточно соорудить небольшую палатку из полиэтиленовой пленки или любой другой  непромокаемой ткани, поставить кастрюлю с отваром лечебных трав ( для хорошего парового эффекта объем должен быть 3-4 л) и посадить ребенка рядом ( внимание! только под присмотром взрослых!) или сесть самим, держа ребенка на руках. В этом случае кроме ингаляционного эффекта ещё будет общий равномерный прогрев. </a:t>
            </a:r>
            <a:endParaRPr lang="ru-RU" dirty="0" smtClean="0"/>
          </a:p>
          <a:p>
            <a:r>
              <a:rPr lang="ru-RU" dirty="0" smtClean="0"/>
              <a:t>Нужно </a:t>
            </a:r>
            <a:r>
              <a:rPr lang="ru-RU" dirty="0"/>
              <a:t>учесть, что</a:t>
            </a:r>
            <a:r>
              <a:rPr lang="ru-RU" b="1" dirty="0"/>
              <a:t> ингаляции и любые тепловые процедуры</a:t>
            </a:r>
            <a:r>
              <a:rPr lang="ru-RU" dirty="0"/>
              <a:t> проводятся </a:t>
            </a:r>
            <a:r>
              <a:rPr lang="ru-RU" b="1" dirty="0"/>
              <a:t>только</a:t>
            </a:r>
            <a:r>
              <a:rPr lang="ru-RU" dirty="0"/>
              <a:t> </a:t>
            </a:r>
            <a:r>
              <a:rPr lang="ru-RU" b="1" dirty="0"/>
              <a:t>при нормальной температуре тела</a:t>
            </a:r>
            <a:r>
              <a:rPr lang="ru-RU" dirty="0"/>
              <a:t>.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8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803" y="0"/>
            <a:ext cx="1847850" cy="2466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Травы для купания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4776"/>
            <a:ext cx="10515600" cy="4812187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Купание новорожденных в череде способствует уменьшению воспалений и подходит большинству детей. В ней неопасно купаться при потничках и диатезе.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Лаванда.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Лучше всего подойдет для вечернего купания. Лаванда прекрасно снимает излишнее напряжение и укрепляет сон.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Валериана.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Купание в ней укрепляет сердце и затягивает неглубокие раны на теле.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Ромашка.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наиболее популярное и доступное растение. Купание новорожденных в настое ромашки успокаивает нервы, оказывает обеззараживающее действие. В некоторых случаях ромашка помогает уменьшить аллергические высыпания.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Крапива.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ее запах и не входит в число фаворитов среди маленьких детей, она полезна для здоровья и оказывает не только общеукрепляющий эффект, но и заметно смягчает кожу.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Мята.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Отвар этой травы применяют в случаях, когда необходимо облегчить опрелости и потницы.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Пустырник.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Пустырник служит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успокоительным, а также благодаря своим целительным свойствам — это отличное средство при коликах.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Календула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 Предотвращает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покраснения и кожную сыпь,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 раздражение. 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Шалфей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Улучшает сон новорожденного,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шалфей снимает раздражение и мелкую сыпь.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Сушеница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обладает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заживлять мелкие порезы и ранки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1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73088"/>
            <a:ext cx="9874250" cy="560387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 детей  лекарственные растения для наружного действия  применяются широко особенно в первый год жизни с целью профилактики опрелостей, очищения и защиты  </a:t>
            </a:r>
            <a:r>
              <a:rPr lang="ru-RU" dirty="0" smtClean="0"/>
              <a:t>кожи          </a:t>
            </a:r>
            <a:r>
              <a:rPr lang="ru-RU" dirty="0"/>
              <a:t>( ванночки и купания с чередой, ромашкой, календулой</a:t>
            </a:r>
            <a:r>
              <a:rPr lang="ru-RU" dirty="0" smtClean="0"/>
              <a:t>).</a:t>
            </a:r>
            <a:endParaRPr lang="ru-RU" b="1" dirty="0"/>
          </a:p>
          <a:p>
            <a:r>
              <a:rPr lang="ru-RU" b="1" dirty="0"/>
              <a:t>Наряду с полезными растениями для </a:t>
            </a:r>
            <a:r>
              <a:rPr lang="ru-RU" b="1" dirty="0">
                <a:hlinkClick r:id="rId2"/>
              </a:rPr>
              <a:t>купания новорожденного ребенка</a:t>
            </a:r>
            <a:r>
              <a:rPr lang="ru-RU" b="1" dirty="0"/>
              <a:t> есть и вредные: травы, использование которых запрещено. Речь идет о всевозможных цитрусовых, содержащих эфирные масла, способные навредить коже малыша. </a:t>
            </a:r>
            <a:r>
              <a:rPr lang="ru-RU" dirty="0" smtClean="0"/>
              <a:t> Не рекомендуется </a:t>
            </a:r>
            <a:r>
              <a:rPr lang="ru-RU" dirty="0"/>
              <a:t>использовать для фитотерапии тую, чистотел, ракитник и пижму.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Не </a:t>
            </a:r>
            <a:r>
              <a:rPr lang="ru-RU" dirty="0"/>
              <a:t>нужно ожидать моментального эффекта от купания в лекарственных травах. Какие-либо изменения можно заметить в лучшем случае после 5-6 сеанса.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100936"/>
            <a:ext cx="2667000" cy="221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Недоношенные дети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Благодаря </a:t>
            </a:r>
            <a:r>
              <a:rPr lang="ru-RU" dirty="0"/>
              <a:t>современным достижениям в </a:t>
            </a:r>
            <a:r>
              <a:rPr lang="ru-RU" dirty="0" smtClean="0"/>
              <a:t>неонатологии </a:t>
            </a:r>
            <a:r>
              <a:rPr lang="ru-RU" dirty="0"/>
              <a:t>в настоящее время выживает все </a:t>
            </a:r>
            <a:r>
              <a:rPr lang="ru-RU" dirty="0" smtClean="0"/>
              <a:t>больше </a:t>
            </a:r>
            <a:r>
              <a:rPr lang="ru-RU" dirty="0"/>
              <a:t>недоношенных детей с низкой и экстремально низкой массой при рождении. Опыт показывает, что к моменту выписки из стационара эти </a:t>
            </a:r>
            <a:r>
              <a:rPr lang="ru-RU" dirty="0" smtClean="0"/>
              <a:t>дети готовы </a:t>
            </a:r>
            <a:r>
              <a:rPr lang="ru-RU" dirty="0"/>
              <a:t>к домашнему уходу, но им требуется специальное педиатрическое наблюдение.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мировой практике и в нашей стране создана и развивается трехуровневая система оказания </a:t>
            </a:r>
            <a:r>
              <a:rPr lang="ru-RU" dirty="0" smtClean="0"/>
              <a:t>помощи </a:t>
            </a:r>
            <a:r>
              <a:rPr lang="ru-RU" dirty="0"/>
              <a:t>новорожденным и, в частности, недоношенным детям: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Роддом-отделение патологии и выхаживания недоношенных детей- поликлиника        (неврологическое отделение??)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648" y="365125"/>
            <a:ext cx="2070194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04365" y="1116106"/>
            <a:ext cx="9735669" cy="5060857"/>
          </a:xfrm>
        </p:spPr>
        <p:txBody>
          <a:bodyPr/>
          <a:lstStyle/>
          <a:p>
            <a:r>
              <a:rPr lang="ru-RU" dirty="0" smtClean="0"/>
              <a:t>Низкая масса тела при рождении сочетается с повышенной заболеваемостью, функциональными нарушениями, снижением уровня психического здоровья</a:t>
            </a:r>
          </a:p>
          <a:p>
            <a:r>
              <a:rPr lang="ru-RU" dirty="0" smtClean="0"/>
              <a:t>Высокая смертность преждевременно родившихся не только в перинатальном периоде, но и на первом году жизни в связи с высокими показателями врожденных пороков развития, тяжелых инфекционных и неврологических заболеваний</a:t>
            </a:r>
          </a:p>
          <a:p>
            <a:r>
              <a:rPr lang="ru-RU" dirty="0" smtClean="0"/>
              <a:t>Среди детей-инвалидов 45% родилось недоношенными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3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48118" y="695325"/>
            <a:ext cx="9708776" cy="5481638"/>
          </a:xfrm>
        </p:spPr>
        <p:txBody>
          <a:bodyPr>
            <a:normAutofit/>
          </a:bodyPr>
          <a:lstStyle/>
          <a:p>
            <a:r>
              <a:rPr lang="ru-RU" dirty="0"/>
              <a:t>Проходя последовательно отделения 2-го и 3-го уровня, недоношенные дети, достигшие массы тела 2000 г, способные удерживать тепло и самостоятельно сосать, выписываются домой под наблюдение </a:t>
            </a:r>
            <a:r>
              <a:rPr lang="ru-RU" dirty="0" smtClean="0"/>
              <a:t>врача </a:t>
            </a:r>
            <a:r>
              <a:rPr lang="ru-RU" dirty="0"/>
              <a:t>амбулаторно-поликлинической службы. Те дети, у которых сохраняется выраженная неврологическая симптоматика, переводятся в неврологические </a:t>
            </a:r>
            <a:r>
              <a:rPr lang="ru-RU" dirty="0" smtClean="0"/>
              <a:t>отделения </a:t>
            </a:r>
            <a:r>
              <a:rPr lang="ru-RU" dirty="0"/>
              <a:t>детских больниц. </a:t>
            </a:r>
            <a:endParaRPr lang="ru-RU" dirty="0" smtClean="0"/>
          </a:p>
          <a:p>
            <a:r>
              <a:rPr lang="ru-RU" dirty="0" smtClean="0"/>
              <a:t>Однако </a:t>
            </a:r>
            <a:r>
              <a:rPr lang="ru-RU" dirty="0"/>
              <a:t>в последние годы частота переводов в неврологические стационары становится все меньше в связи с тем, что </a:t>
            </a:r>
            <a:r>
              <a:rPr lang="ru-RU" dirty="0" smtClean="0"/>
              <a:t>необходимое </a:t>
            </a:r>
            <a:r>
              <a:rPr lang="ru-RU" dirty="0"/>
              <a:t>лечение в остром периоде </a:t>
            </a:r>
            <a:r>
              <a:rPr lang="ru-RU" dirty="0" err="1" smtClean="0"/>
              <a:t>гипоксически</a:t>
            </a:r>
            <a:r>
              <a:rPr lang="ru-RU" dirty="0" smtClean="0"/>
              <a:t>-ишемического </a:t>
            </a:r>
            <a:r>
              <a:rPr lang="ru-RU" dirty="0"/>
              <a:t>повреждения дети получают в неонатальном стационаре.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0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0178" y="365125"/>
            <a:ext cx="7873621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Есть ли эффект выхаживания? Что делать?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 дефектами развития детей, рождённых в сроки незавершённой гестации, бороться можно и нужно. </a:t>
            </a:r>
            <a:endParaRPr lang="ru-RU" dirty="0" smtClean="0"/>
          </a:p>
          <a:p>
            <a:r>
              <a:rPr lang="ru-RU" dirty="0" smtClean="0"/>
              <a:t>Прежде </a:t>
            </a:r>
            <a:r>
              <a:rPr lang="ru-RU" dirty="0"/>
              <a:t>всего, необходимы предельно </a:t>
            </a:r>
            <a:r>
              <a:rPr lang="ru-RU" dirty="0" smtClean="0"/>
              <a:t>раннее </a:t>
            </a:r>
            <a:r>
              <a:rPr lang="ru-RU" dirty="0"/>
              <a:t>начало лечебно-реабилитационных мероприятий (2 — 3 неделя жизни), индивидуальный подход к ребёнку, преемственность мер на различных этапах оказания помощи и глубокое </a:t>
            </a:r>
            <a:r>
              <a:rPr lang="ru-RU" dirty="0" err="1"/>
              <a:t>мониторирование</a:t>
            </a:r>
            <a:r>
              <a:rPr lang="ru-RU" dirty="0"/>
              <a:t> результатов. </a:t>
            </a:r>
            <a:endParaRPr lang="ru-RU" dirty="0" smtClean="0"/>
          </a:p>
          <a:p>
            <a:r>
              <a:rPr lang="ru-RU" dirty="0" smtClean="0"/>
              <a:t>Новые </a:t>
            </a:r>
            <a:r>
              <a:rPr lang="ru-RU" dirty="0"/>
              <a:t>методологические подходы предполагают оценку и выбор реабилитационных мероприятий с позиции целостного организма и неотделимы от гармонизации диагностических и лечебных процедур, предполагающей активное участие семьи — прежде всего матери — на всех этапах помощи.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8" y="1508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Принципы абилитации детей раннего возраста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alt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1.</a:t>
            </a:r>
            <a:r>
              <a:rPr lang="ru-RU" altLang="ru-RU" sz="2400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Принцип комплексности </a:t>
            </a:r>
            <a:r>
              <a:rPr lang="ru-RU" altLang="ru-RU" sz="2400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максимально широкое использование разных методов медицинского и другого характера при минимизации лекарственной нагрузки</a:t>
            </a:r>
            <a:endParaRPr lang="ru-RU" altLang="ru-RU" sz="2400" dirty="0" smtClean="0"/>
          </a:p>
          <a:p>
            <a:pPr marL="0" indent="0">
              <a:buNone/>
            </a:pPr>
            <a:r>
              <a:rPr lang="ru-RU" altLang="ru-RU" sz="24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2. Максимально раннее начало </a:t>
            </a:r>
            <a:r>
              <a:rPr lang="ru-RU" altLang="ru-RU" sz="2400" b="1" i="1" dirty="0" smtClean="0">
                <a:cs typeface="Times New Roman" panose="02020603050405020304" pitchFamily="18" charset="0"/>
              </a:rPr>
              <a:t>проведения реабилитационных мероприятий (включая маловесных недоношенных детей)</a:t>
            </a:r>
          </a:p>
          <a:p>
            <a:pPr marL="0" indent="0">
              <a:buNone/>
            </a:pPr>
            <a:r>
              <a:rPr lang="ru-RU" altLang="ru-RU" sz="24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3. Принцип </a:t>
            </a:r>
            <a:r>
              <a:rPr lang="ru-RU" altLang="ru-RU" sz="2400" b="1" i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этапности</a:t>
            </a:r>
            <a:r>
              <a:rPr lang="ru-RU" altLang="ru-RU" sz="24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(стационар            детская поликлиника     реабилитационный центр</a:t>
            </a:r>
          </a:p>
          <a:p>
            <a:pPr marL="0" indent="0"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4. Индивидуальность  </a:t>
            </a:r>
            <a:r>
              <a:rPr lang="ru-RU" altLang="ru-RU" sz="2400" b="1" dirty="0" smtClean="0"/>
              <a:t>реабилитационных мероприятий (у большинства детей нарушения носят </a:t>
            </a:r>
            <a:r>
              <a:rPr lang="ru-RU" altLang="ru-RU" sz="2400" b="1" dirty="0" err="1" smtClean="0"/>
              <a:t>нейросоматический</a:t>
            </a:r>
            <a:r>
              <a:rPr lang="ru-RU" altLang="ru-RU" sz="2400" b="1" dirty="0" smtClean="0"/>
              <a:t> характер)</a:t>
            </a:r>
          </a:p>
          <a:p>
            <a:pPr marL="0" indent="0"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 5. Непрерывность </a:t>
            </a:r>
            <a:r>
              <a:rPr lang="ru-RU" altLang="ru-RU" sz="2400" b="1" dirty="0" smtClean="0"/>
              <a:t>абилитации </a:t>
            </a:r>
          </a:p>
          <a:p>
            <a:pPr marL="0" indent="0">
              <a:buNone/>
            </a:pPr>
            <a:r>
              <a:rPr lang="ru-RU" altLang="ru-RU" sz="2400" b="1" dirty="0" smtClean="0"/>
              <a:t>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6. Последовательность абилитации </a:t>
            </a:r>
          </a:p>
          <a:p>
            <a:pPr marL="0" indent="0"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7. Преемственность абилитации</a:t>
            </a:r>
          </a:p>
          <a:p>
            <a:pPr marL="0" indent="0"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8. Активное участие больного (в данном случае родителей), </a:t>
            </a:r>
            <a:r>
              <a:rPr lang="ru-RU" altLang="ru-RU" sz="2400" b="1" dirty="0" err="1" smtClean="0">
                <a:solidFill>
                  <a:srgbClr val="0070C0"/>
                </a:solidFill>
              </a:rPr>
              <a:t>гуманизация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 воздействия (работа стационара по принципу «Мать и дитя» и т.п.)</a:t>
            </a: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773003" y="3398292"/>
            <a:ext cx="40943" cy="409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184943" y="3142327"/>
            <a:ext cx="111911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право 3"/>
          <p:cNvSpPr/>
          <p:nvPr/>
        </p:nvSpPr>
        <p:spPr>
          <a:xfrm>
            <a:off x="5335957" y="3142327"/>
            <a:ext cx="477990" cy="121028"/>
          </a:xfrm>
          <a:prstGeom prst="rightArrow">
            <a:avLst>
              <a:gd name="adj1" fmla="val 0"/>
              <a:gd name="adj2" fmla="val 14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flipV="1">
            <a:off x="5335957" y="3142327"/>
            <a:ext cx="6791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39" y="1023582"/>
            <a:ext cx="9689910" cy="48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89211" y="519113"/>
            <a:ext cx="10246659" cy="5672137"/>
          </a:xfrm>
        </p:spPr>
        <p:txBody>
          <a:bodyPr>
            <a:normAutofit/>
          </a:bodyPr>
          <a:lstStyle/>
          <a:p>
            <a:r>
              <a:rPr lang="ru-RU" dirty="0"/>
              <a:t>Вместе с тем ни само заболевание, ни общие </a:t>
            </a:r>
            <a:r>
              <a:rPr lang="ru-RU" dirty="0" smtClean="0"/>
              <a:t>проблемы</a:t>
            </a:r>
            <a:r>
              <a:rPr lang="ru-RU" dirty="0"/>
              <a:t>, связанные с недоношенностью и </a:t>
            </a:r>
            <a:r>
              <a:rPr lang="ru-RU" dirty="0" smtClean="0"/>
              <a:t>незрелостью</a:t>
            </a:r>
            <a:r>
              <a:rPr lang="ru-RU" dirty="0"/>
              <a:t>, на </a:t>
            </a:r>
            <a:r>
              <a:rPr lang="ru-RU" dirty="0" smtClean="0"/>
              <a:t> первом этапе </a:t>
            </a:r>
            <a:r>
              <a:rPr lang="ru-RU" dirty="0"/>
              <a:t>не заканчиваются, и прогноз развития ребенка, по-прежнему, остается непредсказуемым. В связи с высоким риском тяжелого </a:t>
            </a:r>
            <a:r>
              <a:rPr lang="ru-RU" dirty="0" smtClean="0"/>
              <a:t>неврологического </a:t>
            </a:r>
            <a:r>
              <a:rPr lang="ru-RU" dirty="0"/>
              <a:t>дефицита, а также возможным формированием хронической патологии дыхательной системы </a:t>
            </a:r>
            <a:r>
              <a:rPr lang="ru-RU" dirty="0" smtClean="0"/>
              <a:t>ребенка </a:t>
            </a:r>
            <a:r>
              <a:rPr lang="ru-RU" dirty="0"/>
              <a:t>для общей педиатрической сети очевидными </a:t>
            </a:r>
            <a:r>
              <a:rPr lang="ru-RU" dirty="0" smtClean="0"/>
              <a:t>являются </a:t>
            </a:r>
            <a:r>
              <a:rPr lang="ru-RU" dirty="0"/>
              <a:t>именно две основные проблемы — </a:t>
            </a:r>
            <a:r>
              <a:rPr lang="ru-RU" dirty="0">
                <a:solidFill>
                  <a:srgbClr val="C00000"/>
                </a:solidFill>
              </a:rPr>
              <a:t>патология дыхательной системы и неврологические </a:t>
            </a:r>
            <a:r>
              <a:rPr lang="ru-RU" dirty="0" smtClean="0">
                <a:solidFill>
                  <a:srgbClr val="C00000"/>
                </a:solidFill>
              </a:rPr>
              <a:t>расстройства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этом акцентируют свое внимание участковые педиатры, формируя привычный стереотип </a:t>
            </a:r>
            <a:r>
              <a:rPr lang="ru-RU" dirty="0" smtClean="0"/>
              <a:t>отношения </a:t>
            </a:r>
            <a:r>
              <a:rPr lang="ru-RU" dirty="0"/>
              <a:t>к недоношенному ребенку как к маленькому </a:t>
            </a:r>
            <a:r>
              <a:rPr lang="ru-RU" dirty="0" smtClean="0"/>
              <a:t>неполноценному существу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51328" y="804863"/>
            <a:ext cx="10488707" cy="5372100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dirty="0"/>
              <a:t>Чтобы проследить развитие и состояние </a:t>
            </a:r>
            <a:r>
              <a:rPr lang="ru-RU" dirty="0" smtClean="0"/>
              <a:t>здоровья </a:t>
            </a:r>
            <a:r>
              <a:rPr lang="ru-RU" dirty="0"/>
              <a:t>этого контингента детей, в 90-е годы ХХ века при отделениях патологии новорожденных были открыты так называемые кабинеты </a:t>
            </a:r>
            <a:r>
              <a:rPr lang="ru-RU" dirty="0" err="1"/>
              <a:t>катамнеза</a:t>
            </a:r>
            <a:r>
              <a:rPr lang="ru-RU" dirty="0"/>
              <a:t>, </a:t>
            </a:r>
            <a:r>
              <a:rPr lang="ru-RU" dirty="0" smtClean="0"/>
              <a:t>целью </a:t>
            </a:r>
            <a:r>
              <a:rPr lang="ru-RU" dirty="0"/>
              <a:t>работы которых являлась констатация проблем у обратившихся детей, оценка их развития к году жизни. </a:t>
            </a:r>
            <a:endParaRPr lang="ru-RU" dirty="0" smtClean="0"/>
          </a:p>
          <a:p>
            <a:r>
              <a:rPr lang="ru-RU" dirty="0" smtClean="0"/>
              <a:t> В </a:t>
            </a:r>
            <a:r>
              <a:rPr lang="ru-RU" dirty="0"/>
              <a:t>соответствии с названием подобных отделений «</a:t>
            </a:r>
            <a:r>
              <a:rPr lang="ru-RU" dirty="0" err="1"/>
              <a:t>follow</a:t>
            </a:r>
            <a:r>
              <a:rPr lang="ru-RU" dirty="0"/>
              <a:t> </a:t>
            </a:r>
            <a:r>
              <a:rPr lang="ru-RU" dirty="0" err="1"/>
              <a:t>up</a:t>
            </a:r>
            <a:r>
              <a:rPr lang="ru-RU" dirty="0"/>
              <a:t>» на Западе, </a:t>
            </a:r>
            <a:r>
              <a:rPr lang="ru-RU" dirty="0" smtClean="0"/>
              <a:t> в настоящее время создаются отделения </a:t>
            </a:r>
            <a:r>
              <a:rPr lang="ru-RU" dirty="0"/>
              <a:t>«последующего наблюдения», или </a:t>
            </a:r>
            <a:r>
              <a:rPr lang="ru-RU" dirty="0" smtClean="0"/>
              <a:t>Центры </a:t>
            </a:r>
            <a:r>
              <a:rPr lang="ru-RU" dirty="0"/>
              <a:t>коррекции развития </a:t>
            </a:r>
            <a:r>
              <a:rPr lang="ru-RU" dirty="0" smtClean="0"/>
              <a:t>недоношенных </a:t>
            </a:r>
            <a:r>
              <a:rPr lang="ru-RU" dirty="0"/>
              <a:t>детей в противовес кабинетам или </a:t>
            </a:r>
            <a:r>
              <a:rPr lang="ru-RU" dirty="0" smtClean="0"/>
              <a:t>отделениям </a:t>
            </a:r>
            <a:r>
              <a:rPr lang="ru-RU" dirty="0"/>
              <a:t>катамнеза, </a:t>
            </a:r>
            <a:r>
              <a:rPr lang="ru-RU" dirty="0" smtClean="0"/>
              <a:t>созданным  </a:t>
            </a:r>
            <a:r>
              <a:rPr lang="ru-RU" dirty="0"/>
              <a:t>при стационарах второго этапа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выхаживания недоношенных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839" y="4476466"/>
            <a:ext cx="3894161" cy="23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672" y="223766"/>
            <a:ext cx="1992005" cy="206905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93376" y="574675"/>
            <a:ext cx="9238296" cy="54546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НЕОБХОДИМОСТЬ РЕАБИЛИТАЦИИ СВЯЗАНА С ТЕМ, ЧТО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900" b="1" dirty="0" smtClean="0"/>
              <a:t> в </a:t>
            </a:r>
            <a:r>
              <a:rPr lang="ru-RU" sz="2900" b="1" dirty="0"/>
              <a:t>первые два года жизни у недоношенных детей могут наблюдаться следующие изменения со стороны органов и систем: </a:t>
            </a:r>
            <a:endParaRPr lang="ru-RU" sz="2900" b="1" dirty="0" smtClean="0"/>
          </a:p>
          <a:p>
            <a:r>
              <a:rPr lang="ru-RU" sz="2900" b="1" dirty="0" smtClean="0"/>
              <a:t> </a:t>
            </a:r>
            <a:r>
              <a:rPr lang="ru-RU" sz="2900" b="1" dirty="0"/>
              <a:t>нарушения ЦНС; </a:t>
            </a:r>
            <a:endParaRPr lang="ru-RU" sz="2900" b="1" dirty="0" smtClean="0"/>
          </a:p>
          <a:p>
            <a:r>
              <a:rPr lang="ru-RU" sz="2900" b="1" dirty="0" smtClean="0"/>
              <a:t> </a:t>
            </a:r>
            <a:r>
              <a:rPr lang="ru-RU" sz="2900" b="1" dirty="0"/>
              <a:t>нарушения </a:t>
            </a:r>
            <a:r>
              <a:rPr lang="ru-RU" sz="2900" b="1" dirty="0" err="1"/>
              <a:t>нейросенсорного</a:t>
            </a:r>
            <a:r>
              <a:rPr lang="ru-RU" sz="2900" b="1" dirty="0"/>
              <a:t> аппарата (</a:t>
            </a:r>
            <a:r>
              <a:rPr lang="ru-RU" sz="2900" b="1" dirty="0" err="1" smtClean="0"/>
              <a:t>ретинопатия</a:t>
            </a:r>
            <a:r>
              <a:rPr lang="ru-RU" sz="2900" b="1" dirty="0"/>
              <a:t>, снижение слуха); </a:t>
            </a:r>
            <a:endParaRPr lang="ru-RU" sz="2900" b="1" dirty="0" smtClean="0"/>
          </a:p>
          <a:p>
            <a:r>
              <a:rPr lang="ru-RU" sz="2900" b="1" dirty="0" smtClean="0"/>
              <a:t> </a:t>
            </a:r>
            <a:r>
              <a:rPr lang="ru-RU" sz="2900" b="1" dirty="0"/>
              <a:t>дыхательные расстройства, связанные с </a:t>
            </a:r>
            <a:r>
              <a:rPr lang="ru-RU" sz="2900" b="1" dirty="0" smtClean="0"/>
              <a:t>незрелостью </a:t>
            </a:r>
            <a:r>
              <a:rPr lang="ru-RU" sz="2900" b="1" dirty="0"/>
              <a:t>легочной ткани, незрелостью центральной регуляции и бронхолегочной дисплазией</a:t>
            </a:r>
            <a:r>
              <a:rPr lang="ru-RU" sz="2900" b="1" dirty="0" smtClean="0"/>
              <a:t>;</a:t>
            </a:r>
          </a:p>
          <a:p>
            <a:r>
              <a:rPr lang="ru-RU" sz="2900" b="1" dirty="0" err="1" smtClean="0"/>
              <a:t>кардиопатии</a:t>
            </a:r>
            <a:r>
              <a:rPr lang="ru-RU" sz="2900" b="1" dirty="0"/>
              <a:t>; </a:t>
            </a:r>
            <a:endParaRPr lang="ru-RU" sz="2900" b="1" dirty="0" smtClean="0"/>
          </a:p>
          <a:p>
            <a:r>
              <a:rPr lang="ru-RU" sz="2900" b="1" dirty="0" smtClean="0"/>
              <a:t> </a:t>
            </a:r>
            <a:r>
              <a:rPr lang="ru-RU" sz="2900" b="1" dirty="0" err="1"/>
              <a:t>постгипоксическая</a:t>
            </a:r>
            <a:r>
              <a:rPr lang="ru-RU" sz="2900" b="1" dirty="0"/>
              <a:t> нефропатия; </a:t>
            </a:r>
            <a:endParaRPr lang="ru-RU" sz="2900" b="1" dirty="0" smtClean="0"/>
          </a:p>
          <a:p>
            <a:r>
              <a:rPr lang="ru-RU" sz="2900" b="1" dirty="0" smtClean="0"/>
              <a:t> </a:t>
            </a:r>
            <a:r>
              <a:rPr lang="ru-RU" sz="2900" b="1" dirty="0"/>
              <a:t>дисфункция желудочно-кишечного тракта</a:t>
            </a:r>
            <a:r>
              <a:rPr lang="ru-RU" sz="2900" b="1" dirty="0" smtClean="0"/>
              <a:t>;</a:t>
            </a:r>
          </a:p>
          <a:p>
            <a:r>
              <a:rPr lang="ru-RU" sz="2900" b="1" dirty="0" smtClean="0"/>
              <a:t>незрелость </a:t>
            </a:r>
            <a:r>
              <a:rPr lang="ru-RU" sz="2900" b="1" dirty="0"/>
              <a:t>эндокринной регуляции; </a:t>
            </a:r>
            <a:endParaRPr lang="ru-RU" sz="2900" b="1" dirty="0" smtClean="0"/>
          </a:p>
          <a:p>
            <a:r>
              <a:rPr lang="ru-RU" sz="2900" b="1" dirty="0" smtClean="0"/>
              <a:t>нарушения </a:t>
            </a:r>
            <a:r>
              <a:rPr lang="ru-RU" sz="2900" b="1" dirty="0"/>
              <a:t>фосфорно-кальциевого </a:t>
            </a:r>
            <a:r>
              <a:rPr lang="ru-RU" sz="2900" b="1" dirty="0" smtClean="0"/>
              <a:t>обмена (рахит?!); </a:t>
            </a:r>
          </a:p>
          <a:p>
            <a:r>
              <a:rPr lang="ru-RU" sz="2900" b="1" dirty="0" smtClean="0"/>
              <a:t>слабость </a:t>
            </a:r>
            <a:r>
              <a:rPr lang="ru-RU" sz="2900" b="1" dirty="0"/>
              <a:t>мышечного каркаса и особенности нервно-мышечной регуляции</a:t>
            </a:r>
            <a:r>
              <a:rPr lang="ru-RU" sz="2900" b="1" dirty="0" smtClean="0"/>
              <a:t>;</a:t>
            </a:r>
          </a:p>
          <a:p>
            <a:r>
              <a:rPr lang="ru-RU" sz="2900" b="1" dirty="0" smtClean="0"/>
              <a:t>низкие </a:t>
            </a:r>
            <a:r>
              <a:rPr lang="ru-RU" sz="2900" b="1" dirty="0"/>
              <a:t>показатели физического </a:t>
            </a:r>
            <a:r>
              <a:rPr lang="ru-RU" sz="2900" b="1" dirty="0" smtClean="0"/>
              <a:t>развития</a:t>
            </a:r>
          </a:p>
          <a:p>
            <a:pPr marL="0" indent="0">
              <a:buNone/>
            </a:pPr>
            <a:r>
              <a:rPr lang="ru-RU" sz="2900" b="1" dirty="0"/>
              <a:t>В этот период нередко возникает необходимость проведения дифференциального диагноза с </a:t>
            </a:r>
            <a:r>
              <a:rPr lang="ru-RU" sz="2900" b="1" dirty="0" smtClean="0"/>
              <a:t>генетическими </a:t>
            </a:r>
            <a:r>
              <a:rPr lang="ru-RU" sz="2900" b="1" dirty="0"/>
              <a:t>синдромами</a:t>
            </a:r>
          </a:p>
        </p:txBody>
      </p:sp>
    </p:spTree>
    <p:extLst>
      <p:ext uri="{BB962C8B-B14F-4D97-AF65-F5344CB8AC3E}">
        <p14:creationId xmlns:p14="http://schemas.microsoft.com/office/powerpoint/2010/main" val="33558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третьем году жизни у недоношенного ребенка типичны следующие особенности: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позднее </a:t>
            </a:r>
            <a:r>
              <a:rPr lang="ru-RU" dirty="0"/>
              <a:t>становление активной речи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особенности </a:t>
            </a:r>
            <a:r>
              <a:rPr lang="ru-RU" dirty="0"/>
              <a:t>развития </a:t>
            </a:r>
            <a:r>
              <a:rPr lang="ru-RU" dirty="0" err="1"/>
              <a:t>коммуникативности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проблемы </a:t>
            </a:r>
            <a:r>
              <a:rPr lang="ru-RU" dirty="0"/>
              <a:t>усидчивости и восприятия; </a:t>
            </a:r>
            <a:endParaRPr lang="ru-RU" dirty="0" smtClean="0"/>
          </a:p>
          <a:p>
            <a:r>
              <a:rPr lang="ru-RU" dirty="0" smtClean="0"/>
              <a:t>трудности </a:t>
            </a:r>
            <a:r>
              <a:rPr lang="ru-RU" dirty="0"/>
              <a:t>развития ассоциативного и </a:t>
            </a:r>
            <a:r>
              <a:rPr lang="ru-RU" dirty="0" smtClean="0"/>
              <a:t>логического </a:t>
            </a:r>
            <a:r>
              <a:rPr lang="ru-RU" dirty="0"/>
              <a:t>мышления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сложности </a:t>
            </a:r>
            <a:r>
              <a:rPr lang="ru-RU" dirty="0"/>
              <a:t>формирования мелкой моторики; </a:t>
            </a:r>
            <a:endParaRPr lang="ru-RU" dirty="0" smtClean="0"/>
          </a:p>
          <a:p>
            <a:r>
              <a:rPr lang="ru-RU" dirty="0" err="1" smtClean="0"/>
              <a:t>Протодиссомния</a:t>
            </a:r>
            <a:r>
              <a:rPr lang="ru-RU" dirty="0" smtClean="0"/>
              <a:t> (нарушения сна);</a:t>
            </a:r>
          </a:p>
          <a:p>
            <a:r>
              <a:rPr lang="ru-RU" dirty="0" smtClean="0"/>
              <a:t>низкие </a:t>
            </a:r>
            <a:r>
              <a:rPr lang="ru-RU" dirty="0"/>
              <a:t>показатели физического развития. 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 далее…..               До 18 лет!!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11940" y="614363"/>
            <a:ext cx="9103659" cy="556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Все недоношенные дети относятся к группе риска и требуют повышенного внимания участкового педиатра к физическому и нервно-психическому развитию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C00000"/>
                </a:solidFill>
              </a:rPr>
              <a:t>Все приведенные выше методики применяются у недоношенных детей</a:t>
            </a:r>
          </a:p>
          <a:p>
            <a:r>
              <a:rPr lang="ru-RU" dirty="0" smtClean="0"/>
              <a:t>Ведущая </a:t>
            </a:r>
            <a:r>
              <a:rPr lang="ru-RU" dirty="0"/>
              <a:t>роль при этом отводится немедикаментозным методам воздействия, характеризующимся более щадящей нагрузкой на организм. </a:t>
            </a:r>
          </a:p>
          <a:p>
            <a:r>
              <a:rPr lang="ru-RU" dirty="0"/>
              <a:t>В основе программ реабилитации недоношенных детей, разработанных российскими медиками за последние годы, лежит большой спектр средств физического воздействия: общий лечебный массаж, упражнения в воде, </a:t>
            </a:r>
            <a:r>
              <a:rPr lang="ru-RU" dirty="0" err="1"/>
              <a:t>музыко</a:t>
            </a:r>
            <a:r>
              <a:rPr lang="ru-RU" dirty="0"/>
              <a:t>-, свето-, </a:t>
            </a:r>
            <a:r>
              <a:rPr lang="ru-RU" dirty="0" err="1"/>
              <a:t>цвето</a:t>
            </a:r>
            <a:r>
              <a:rPr lang="ru-RU" dirty="0"/>
              <a:t>-, ароматерапия, сухая иммерсия, низкоинтенсивная лазеротерапия, тактильно-кинестетическая стимуляция ладоней и пальцев у глубоко недоношенных детей, лечение положением (укладки, туторы, воротники), Войта-терапия, </a:t>
            </a:r>
            <a:r>
              <a:rPr lang="ru-RU" dirty="0" err="1"/>
              <a:t>Бобат</a:t>
            </a:r>
            <a:r>
              <a:rPr lang="ru-RU" dirty="0"/>
              <a:t>-терапия, </a:t>
            </a:r>
            <a:r>
              <a:rPr lang="ru-RU" dirty="0" err="1"/>
              <a:t>фитболгимнастика</a:t>
            </a:r>
            <a:r>
              <a:rPr lang="ru-RU" dirty="0"/>
              <a:t>, </a:t>
            </a:r>
            <a:r>
              <a:rPr lang="ru-RU" dirty="0" err="1"/>
              <a:t>гидрокинезотерапия</a:t>
            </a:r>
            <a:r>
              <a:rPr lang="ru-RU" dirty="0"/>
              <a:t>  и </a:t>
            </a:r>
            <a:r>
              <a:rPr lang="ru-RU" dirty="0" smtClean="0"/>
              <a:t>т.д.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Залог успеха- раннее начало! И динамическое продолжение!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8870" y="1358153"/>
            <a:ext cx="9453283" cy="48188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Необходимой составляющей комплексной реабилитации маловесных детей должно стать коррекционно-педагогическое пособие (элементы </a:t>
            </a:r>
            <a:r>
              <a:rPr lang="ru-RU" dirty="0" err="1"/>
              <a:t>кондуктивной</a:t>
            </a:r>
            <a:r>
              <a:rPr lang="ru-RU" dirty="0"/>
              <a:t> педагогики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Ранние — на первом месяце жизни — психосенсорные занятия с ребёнком, направленные на поэтапное формирование возрастных реакций и умений, позволяют активизировать процессы психического развития, создают возможность усвоения ребёнком социального опыта и предупреждают формирование вторичных отклонений в социальном и познавательном развитии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712" y="121194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коррекционная </a:t>
            </a:r>
            <a:r>
              <a:rPr lang="ru-RU" dirty="0"/>
              <a:t>(</a:t>
            </a:r>
            <a:r>
              <a:rPr lang="ru-RU" dirty="0" err="1"/>
              <a:t>кондуктивная</a:t>
            </a:r>
            <a:r>
              <a:rPr lang="ru-RU" dirty="0"/>
              <a:t>) педагогика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64776"/>
            <a:ext cx="5181600" cy="4812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системы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Петё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 методики пришел к выводу, нарушение двигательных функций у детей нуждается не только в медицинской, но и в педагогической коррекции. Ребенка можно обучить движению – таков постулат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кондуктивной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педагогики.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Целостный и индивидуальный подход к ребенку, развитие его способностей, формирование личностных качеств и социальных навыков – основные цели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кондуктивной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педагогики.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Андраш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Петё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считал, что нарушения в работе опорно-двигательной системы являются нарушениями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способностей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отрицательно сказывается на двигательных навыках человека. С другой стороны, стимуляция слабо развитых рефлексов помогает восстановить утраченные моторные функции.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5845"/>
            <a:ext cx="5181600" cy="4621118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КЛИНИЧЕСКИЕ РЕКОМЕНДАЦИИ ПО ОКАЗАНИЮ МЕДИЦИНСКОЙ ПОМОЩИ ДЕТЯМ С ПОСЛЕДСТВИЯМИ ПЕРИНАТАЛЬНОГО ПОРАЖЕНИЯ ЦЕНТРАЛЬНОЙ НЕРВНОЙ СИСТЕМЫ С ГИДРОЦЕФАЛЬНЫМ И ГИПЕРТЕНЗИОННЫМ СИНДРОМАМИ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клинические рекомендации включены разделы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кондуктивной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педагогике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914401" y="955675"/>
            <a:ext cx="10892117" cy="5221288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dirty="0"/>
              <a:t>В переводе с английского «кондуктор» означает «проводник, инструктор». Именно в этом смысле А. Пето и употребил это понятие, поскольку в системе «общество-кондуктор-больной ребенок» кондуктор является, с одной стороны, проводником нужд, чаяний, умений ребенка-инвалида и стремлений в большой мир, с другой – адаптером многообразного социума и его требований к возможностям аномального ребенка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Поэтому достижение главного – одновременного стимулирования двигательной и интеллектуальной активности ребенка – оказывается возможным в рамках уникального </a:t>
            </a:r>
            <a:r>
              <a:rPr lang="ru-RU" dirty="0" err="1"/>
              <a:t>кондуктивного</a:t>
            </a:r>
            <a:r>
              <a:rPr lang="ru-RU" dirty="0"/>
              <a:t>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3752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92138"/>
            <a:ext cx="9202738" cy="558482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Обучение организовано в виде блоков, где физические упражнения чередуются с педагогическими занятиями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Цель занятий – пробуждение инициативы в ребенке, поощрение его самостоятельных действий, повышение самооценки.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695" y="1780876"/>
            <a:ext cx="6508376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Перинатальная патология нервной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 Почему проблема актуальна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Самая распространенная патология у детей раннего возраста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структуре детской инвалидности 70% приходится на патологию нервной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9582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115189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В последние годы для недоношенных детей особенно рекомендуется сочетание двух-трех «мягких» методов физического воздействия с психоэмоциональной и психосенсорной коррекцией, что помогает моделировать эффект так называемых «сенсорных комнат», применяемых в реабилитации более </a:t>
            </a:r>
            <a:r>
              <a:rPr lang="ru-RU" sz="2700" dirty="0" smtClean="0"/>
              <a:t>старших</a:t>
            </a:r>
            <a:r>
              <a:rPr lang="ru-RU" sz="2800" dirty="0"/>
              <a:t> пациентов.</a:t>
            </a:r>
            <a:br>
              <a:rPr lang="ru-RU" sz="28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493707" cy="471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386" y="3864816"/>
            <a:ext cx="1819275" cy="2514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Реабилитация при рахите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1003"/>
            <a:ext cx="10515600" cy="49759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Рахит (гиповитаминоз D) характеризуется нарушением минерального (преимущественно фосфатно-кальциевого) обмена, проявляется недостаточной минерализацией костей, нарушением функций мышечной, нервной систем и внутренних органов.</a:t>
            </a:r>
          </a:p>
          <a:p>
            <a:r>
              <a:rPr lang="ru-RU" dirty="0"/>
              <a:t>Клинические проявления рахита полиморфны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Единой и признанной на международном уровне программы лечения не существует. Принятый в отечественной педиатрической практике комплексный подход к лечению рахита включает воздействие на ключевые звенья патогенеза в виде устранения дефицита витамина Д, нормализации нарушенного фосфорно- кальциевого обмена, ликвидации метаболических расстройств, коррекции вегетативных нарушений.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дня </a:t>
            </a:r>
            <a:r>
              <a:rPr lang="ru-RU" dirty="0" err="1"/>
              <a:t>ребѐнка</a:t>
            </a:r>
            <a:r>
              <a:rPr lang="ru-RU" dirty="0"/>
              <a:t> с рахитом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Строится </a:t>
            </a:r>
            <a:r>
              <a:rPr lang="ru-RU" dirty="0"/>
              <a:t>с </a:t>
            </a:r>
            <a:r>
              <a:rPr lang="ru-RU" dirty="0" err="1"/>
              <a:t>учѐтом</a:t>
            </a:r>
            <a:r>
              <a:rPr lang="ru-RU" dirty="0"/>
              <a:t> последовательных чередований сна, бодрствования и кормлений в соответствии с возрастным режимом. Во время сна и бодрствования необходимо часто менять положение тела </a:t>
            </a:r>
            <a:r>
              <a:rPr lang="ru-RU" dirty="0" err="1"/>
              <a:t>ребѐнка</a:t>
            </a:r>
            <a:r>
              <a:rPr lang="ru-RU" dirty="0"/>
              <a:t>, периодически выкладывая его на живот, с целью профилактики формирования деформаций патологически </a:t>
            </a:r>
            <a:r>
              <a:rPr lang="ru-RU" dirty="0" err="1"/>
              <a:t>изменѐнных</a:t>
            </a:r>
            <a:r>
              <a:rPr lang="ru-RU" dirty="0"/>
              <a:t> костей черепа.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активном периоде заболевания (учитывая гиперестезию) рекомендовано создание охранительного режима (максимально возможное устранение яркого света, громких звуков). Необходимо достаточное пребывание на свежем воздухе, обеспечение адекватной естественной инсоляции </a:t>
            </a:r>
            <a:r>
              <a:rPr lang="ru-RU" dirty="0" err="1"/>
              <a:t>путѐм</a:t>
            </a:r>
            <a:r>
              <a:rPr lang="ru-RU" dirty="0"/>
              <a:t> организации световоздушных ванн в тени негустых крон деревьев («кружевная» тень) с </a:t>
            </a:r>
            <a:r>
              <a:rPr lang="ru-RU" dirty="0" err="1"/>
              <a:t>обнажѐнными</a:t>
            </a:r>
            <a:r>
              <a:rPr lang="ru-RU" dirty="0"/>
              <a:t> руками, ногами, лицом и покрытой головой 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/>
              <a:t>Недопустима замена прогулок на улице пребыванием в помещении у окна, на </a:t>
            </a:r>
            <a:r>
              <a:rPr lang="ru-RU" dirty="0" err="1"/>
              <a:t>застеклѐнных</a:t>
            </a:r>
            <a:r>
              <a:rPr lang="ru-RU" dirty="0"/>
              <a:t> лоджиях и т. д. Не рекомендовано длительное пребывание </a:t>
            </a:r>
            <a:r>
              <a:rPr lang="ru-RU" dirty="0" err="1"/>
              <a:t>обнажѐнного</a:t>
            </a:r>
            <a:r>
              <a:rPr lang="ru-RU" dirty="0"/>
              <a:t> </a:t>
            </a:r>
            <a:r>
              <a:rPr lang="ru-RU" dirty="0" err="1"/>
              <a:t>ребѐнка</a:t>
            </a:r>
            <a:r>
              <a:rPr lang="ru-RU" dirty="0"/>
              <a:t> под прямыми солнечными лучами – как в период разгара рахита, так и в здоровом состоянии, во избежание манифестации спазмофилии (при наличии рахита), перегревания, солнечных ожогов, повышения риска развития онкологической патологии кожи.</a:t>
            </a:r>
          </a:p>
        </p:txBody>
      </p:sp>
    </p:spTree>
    <p:extLst>
      <p:ext uri="{BB962C8B-B14F-4D97-AF65-F5344CB8AC3E}">
        <p14:creationId xmlns:p14="http://schemas.microsoft.com/office/powerpoint/2010/main" val="14934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Питание при рахите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Лучшим </a:t>
            </a:r>
            <a:r>
              <a:rPr lang="ru-RU" dirty="0"/>
              <a:t>питанием для детей первого полугодия жизни является грудное молоко. В женском молоке </a:t>
            </a:r>
            <a:r>
              <a:rPr lang="ru-RU" dirty="0" err="1"/>
              <a:t>биодоступность</a:t>
            </a:r>
            <a:r>
              <a:rPr lang="ru-RU" dirty="0"/>
              <a:t> и соотношение между кальцием и фосфором оптимальны (2:1), усвоение кальция достигает 75 %, фосфора – 50 % (при искусственном вскармливании – 30% и 20-30% соответственно).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естественном вскармливании необходимо максимально рационализировать питание </a:t>
            </a:r>
            <a:r>
              <a:rPr lang="ru-RU" dirty="0" smtClean="0"/>
              <a:t> матери. </a:t>
            </a:r>
          </a:p>
          <a:p>
            <a:r>
              <a:rPr lang="ru-RU" dirty="0" smtClean="0"/>
              <a:t>При </a:t>
            </a:r>
            <a:r>
              <a:rPr lang="ru-RU" dirty="0"/>
              <a:t>искусственном вскармливании подбирают адаптированные молочные смеси с обогащением по витамину Д. В составе смесей углеводный компонент обычно представлен лактозой, усиливающей всасывание кальция и </a:t>
            </a:r>
            <a:r>
              <a:rPr lang="ru-RU" dirty="0" err="1"/>
              <a:t>холекальциферола</a:t>
            </a:r>
            <a:r>
              <a:rPr lang="ru-RU" dirty="0"/>
              <a:t>. В детских молочных смесях допустимо соотношение между кальцием и фосфором в диапазоне 1,2-2,0:1</a:t>
            </a:r>
          </a:p>
        </p:txBody>
      </p:sp>
    </p:spTree>
    <p:extLst>
      <p:ext uri="{BB962C8B-B14F-4D97-AF65-F5344CB8AC3E}">
        <p14:creationId xmlns:p14="http://schemas.microsoft.com/office/powerpoint/2010/main" val="19056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348" y="5172075"/>
            <a:ext cx="2705100" cy="1685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Важно своевременное введение в рацион плодово-ягодных и овощных соков и пюре.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/>
              <a:t>выборе продуктов обращают внимание на содержание в них </a:t>
            </a:r>
            <a:r>
              <a:rPr lang="ru-RU" dirty="0" smtClean="0"/>
              <a:t>аскорбиновой. </a:t>
            </a:r>
            <a:r>
              <a:rPr lang="ru-RU" dirty="0"/>
              <a:t>Рекомендованы овощи и зелень с более высоким содержанием кальция и фосфора (морковь, капуста бело- и краснокочанная, репа, тыква, кабачок, корень и зелень петрушки, шпинат, укроп). </a:t>
            </a:r>
            <a:endParaRPr lang="ru-RU" dirty="0" smtClean="0"/>
          </a:p>
          <a:p>
            <a:r>
              <a:rPr lang="ru-RU" dirty="0" smtClean="0"/>
              <a:t>Необходимо </a:t>
            </a:r>
            <a:r>
              <a:rPr lang="ru-RU" dirty="0"/>
              <a:t>своевременное введение в рацион творога и яичного желтка (богат витамином Д, кальцием, микроэлементами). В качестве первого прикорма целесообразно вводить овощные пюре. При введении злакового прикорма предпочтение отдают гречневой, овсяной, а в дальнейшем – и смешанным кашам </a:t>
            </a:r>
            <a:r>
              <a:rPr lang="ru-RU" dirty="0" smtClean="0"/>
              <a:t> промышленного </a:t>
            </a:r>
            <a:r>
              <a:rPr lang="ru-RU" dirty="0"/>
              <a:t>производства, </a:t>
            </a:r>
            <a:r>
              <a:rPr lang="ru-RU" dirty="0" err="1"/>
              <a:t>обогащѐнным</a:t>
            </a:r>
            <a:r>
              <a:rPr lang="ru-RU" dirty="0"/>
              <a:t> витаминами и минералами, включая витамин Д.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приготовлении каш в домашних условиях в конце варки рекомендуется добавлять в них ягоды, фрукты, сухофрукты или овощи, что позволяет обогатить их витаминами, минералами и значительно улучшить вкусовые качества. Рекомендовано использование овощного отвара для приготовления каш.</a:t>
            </a:r>
          </a:p>
        </p:txBody>
      </p:sp>
    </p:spTree>
    <p:extLst>
      <p:ext uri="{BB962C8B-B14F-4D97-AF65-F5344CB8AC3E}">
        <p14:creationId xmlns:p14="http://schemas.microsoft.com/office/powerpoint/2010/main" val="35787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Для коррекции дефицита фосфора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 </a:t>
            </a:r>
            <a:r>
              <a:rPr lang="ru-RU" dirty="0"/>
              <a:t>детей с рахитом можно в течение 3-4 недель применять донаторы фосфата – глицерофосфат кальция, фитин, 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/>
              <a:t>Для улучшения усвоения солей кальция и фосфора, повышения </a:t>
            </a:r>
            <a:r>
              <a:rPr lang="ru-RU" dirty="0" err="1"/>
              <a:t>реабсорбции</a:t>
            </a:r>
            <a:r>
              <a:rPr lang="ru-RU" dirty="0"/>
              <a:t> фосфора в почечных канальцах и усиления обызвествления хрящевой ткани показано (при наличии технической возможности </a:t>
            </a:r>
            <a:r>
              <a:rPr lang="ru-RU" dirty="0" err="1"/>
              <a:t>еѐ</a:t>
            </a:r>
            <a:r>
              <a:rPr lang="ru-RU" dirty="0"/>
              <a:t> приготовления) применение цитратной смеси (</a:t>
            </a:r>
            <a:r>
              <a:rPr lang="ru-RU" dirty="0" err="1"/>
              <a:t>Ac</a:t>
            </a:r>
            <a:r>
              <a:rPr lang="ru-RU" dirty="0"/>
              <a:t>. </a:t>
            </a:r>
            <a:r>
              <a:rPr lang="ru-RU" dirty="0" err="1"/>
              <a:t>citrici</a:t>
            </a:r>
            <a:r>
              <a:rPr lang="ru-RU" dirty="0"/>
              <a:t> 2,0-3,0; </a:t>
            </a:r>
            <a:r>
              <a:rPr lang="ru-RU" dirty="0" err="1"/>
              <a:t>Natrii</a:t>
            </a:r>
            <a:r>
              <a:rPr lang="ru-RU" dirty="0"/>
              <a:t> </a:t>
            </a:r>
            <a:r>
              <a:rPr lang="ru-RU" dirty="0" err="1"/>
              <a:t>citrici</a:t>
            </a:r>
            <a:r>
              <a:rPr lang="ru-RU" dirty="0"/>
              <a:t> 3,5-4,0; </a:t>
            </a:r>
            <a:r>
              <a:rPr lang="ru-RU" dirty="0" err="1"/>
              <a:t>Aq</a:t>
            </a:r>
            <a:r>
              <a:rPr lang="ru-RU" dirty="0"/>
              <a:t>. </a:t>
            </a:r>
            <a:r>
              <a:rPr lang="ru-RU" dirty="0" err="1"/>
              <a:t>destillat</a:t>
            </a:r>
            <a:r>
              <a:rPr lang="ru-RU" dirty="0"/>
              <a:t>. </a:t>
            </a:r>
            <a:r>
              <a:rPr lang="ru-RU" dirty="0" err="1"/>
              <a:t>ad</a:t>
            </a:r>
            <a:r>
              <a:rPr lang="ru-RU" dirty="0"/>
              <a:t> 100) − по 1 чайной ложке, 3 раза в день, курсом на 10-15 дней. </a:t>
            </a:r>
            <a:endParaRPr lang="ru-RU" dirty="0" smtClean="0"/>
          </a:p>
          <a:p>
            <a:r>
              <a:rPr lang="ru-RU" dirty="0" smtClean="0"/>
              <a:t>Лимонная </a:t>
            </a:r>
            <a:r>
              <a:rPr lang="ru-RU" dirty="0"/>
              <a:t>кислота способствует поддержанию кислой реакции в кишечнике, образует растворимый и </a:t>
            </a:r>
            <a:r>
              <a:rPr lang="ru-RU" dirty="0" err="1"/>
              <a:t>легкоусваиваемый</a:t>
            </a:r>
            <a:r>
              <a:rPr lang="ru-RU" dirty="0"/>
              <a:t> комплекс цитрата кальция.</a:t>
            </a:r>
          </a:p>
        </p:txBody>
      </p:sp>
    </p:spTree>
    <p:extLst>
      <p:ext uri="{BB962C8B-B14F-4D97-AF65-F5344CB8AC3E}">
        <p14:creationId xmlns:p14="http://schemas.microsoft.com/office/powerpoint/2010/main" val="26938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Ликвидация метаболических нарушений и коррекция вегетативных расстройств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остром периоде рахита и во время интеркуррентных заболеваний особое значение имеет применение антиоксидантов. Оправдано использование токоферола в дозе 5-10 мг/</a:t>
            </a:r>
            <a:r>
              <a:rPr lang="ru-RU" dirty="0" err="1"/>
              <a:t>сут</a:t>
            </a:r>
            <a:r>
              <a:rPr lang="ru-RU" dirty="0"/>
              <a:t> (в 2-3 </a:t>
            </a:r>
            <a:r>
              <a:rPr lang="ru-RU" dirty="0" err="1"/>
              <a:t>приѐма</a:t>
            </a:r>
            <a:r>
              <a:rPr lang="ru-RU" dirty="0"/>
              <a:t>), в изолированном виде или в сочетании с витамином С в дозе 25-50 мг/</a:t>
            </a:r>
            <a:r>
              <a:rPr lang="ru-RU" dirty="0" err="1"/>
              <a:t>сут</a:t>
            </a:r>
            <a:r>
              <a:rPr lang="ru-RU" dirty="0"/>
              <a:t>, а также с витамином А в дозе 1650 МЕ/</a:t>
            </a:r>
            <a:r>
              <a:rPr lang="ru-RU" dirty="0" err="1"/>
              <a:t>сут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Детям с проявлениями </a:t>
            </a:r>
            <a:r>
              <a:rPr lang="ru-RU" dirty="0" err="1"/>
              <a:t>белково</a:t>
            </a:r>
            <a:r>
              <a:rPr lang="ru-RU" dirty="0"/>
              <a:t>-энергетической недостаточности, низкой прибавкой массы тела показано применение </a:t>
            </a:r>
            <a:r>
              <a:rPr lang="ru-RU" dirty="0" err="1"/>
              <a:t>оротата</a:t>
            </a:r>
            <a:r>
              <a:rPr lang="ru-RU" dirty="0"/>
              <a:t> калия (</a:t>
            </a:r>
            <a:r>
              <a:rPr lang="ru-RU" dirty="0" err="1"/>
              <a:t>оротовая</a:t>
            </a:r>
            <a:r>
              <a:rPr lang="ru-RU" dirty="0"/>
              <a:t> кислота, кроме общего анаболического эффекта, усиливает синтез </a:t>
            </a:r>
            <a:r>
              <a:rPr lang="ru-RU" dirty="0" err="1"/>
              <a:t>кальцийсвязывающего</a:t>
            </a:r>
            <a:r>
              <a:rPr lang="ru-RU" dirty="0"/>
              <a:t> белка в </a:t>
            </a:r>
            <a:r>
              <a:rPr lang="ru-RU" dirty="0" err="1"/>
              <a:t>энтероцитах</a:t>
            </a:r>
            <a:r>
              <a:rPr lang="ru-RU" dirty="0"/>
              <a:t>) – за 1 час до кормления, из </a:t>
            </a:r>
            <a:r>
              <a:rPr lang="ru-RU" dirty="0" err="1"/>
              <a:t>расчѐта</a:t>
            </a:r>
            <a:r>
              <a:rPr lang="ru-RU" dirty="0"/>
              <a:t> 10-20 мг/кг/</a:t>
            </a:r>
            <a:r>
              <a:rPr lang="ru-RU" dirty="0" err="1"/>
              <a:t>сут</a:t>
            </a:r>
            <a:r>
              <a:rPr lang="ru-RU" dirty="0"/>
              <a:t>, разделив на 3-4 </a:t>
            </a:r>
            <a:r>
              <a:rPr lang="ru-RU" dirty="0" err="1"/>
              <a:t>приѐма</a:t>
            </a:r>
            <a:r>
              <a:rPr lang="ru-RU" dirty="0"/>
              <a:t>, в течение 3-5 недель. Вместо </a:t>
            </a:r>
            <a:r>
              <a:rPr lang="ru-RU" dirty="0" err="1"/>
              <a:t>оротата</a:t>
            </a:r>
            <a:r>
              <a:rPr lang="ru-RU" dirty="0"/>
              <a:t> возможно назначение лекарственных средств на основе </a:t>
            </a:r>
            <a:r>
              <a:rPr lang="ru-RU" dirty="0" err="1"/>
              <a:t>левокарнитина</a:t>
            </a:r>
            <a:r>
              <a:rPr lang="ru-RU" dirty="0"/>
              <a:t> (</a:t>
            </a:r>
            <a:r>
              <a:rPr lang="ru-RU" dirty="0" err="1"/>
              <a:t>элькар</a:t>
            </a:r>
            <a:r>
              <a:rPr lang="ru-RU" dirty="0"/>
              <a:t>, </a:t>
            </a:r>
            <a:r>
              <a:rPr lang="ru-RU" dirty="0" err="1"/>
              <a:t>карнитон</a:t>
            </a:r>
            <a:r>
              <a:rPr lang="ru-RU" dirty="0"/>
              <a:t>) из </a:t>
            </a:r>
            <a:r>
              <a:rPr lang="ru-RU" dirty="0" err="1"/>
              <a:t>расчѐта</a:t>
            </a:r>
            <a:r>
              <a:rPr lang="ru-RU" dirty="0"/>
              <a:t> 30-50 мг/кг/</a:t>
            </a:r>
            <a:r>
              <a:rPr lang="ru-RU" dirty="0" err="1"/>
              <a:t>сут</a:t>
            </a:r>
            <a:r>
              <a:rPr lang="ru-RU" dirty="0"/>
              <a:t> в течение 4-5 недель (детям раннего возраста назначают 20% водный раствор по 4-12 капель 3 раза в день, в течение 1 месяца).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6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Для нормализации функции паращитовидных желез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 </a:t>
            </a:r>
            <a:r>
              <a:rPr lang="ru-RU" dirty="0"/>
              <a:t>уменьшения вегетативных нарушений рекомендован </a:t>
            </a:r>
            <a:r>
              <a:rPr lang="ru-RU" dirty="0" err="1"/>
              <a:t>аспаркам</a:t>
            </a:r>
            <a:r>
              <a:rPr lang="ru-RU" dirty="0"/>
              <a:t> (</a:t>
            </a:r>
            <a:r>
              <a:rPr lang="ru-RU" dirty="0" err="1"/>
              <a:t>панангин</a:t>
            </a:r>
            <a:r>
              <a:rPr lang="ru-RU" dirty="0"/>
              <a:t>) из </a:t>
            </a:r>
            <a:r>
              <a:rPr lang="ru-RU" dirty="0" err="1"/>
              <a:t>расчѐта</a:t>
            </a:r>
            <a:r>
              <a:rPr lang="ru-RU" dirty="0"/>
              <a:t> 10 мг/кг/</a:t>
            </a:r>
            <a:r>
              <a:rPr lang="ru-RU" dirty="0" err="1"/>
              <a:t>сут</a:t>
            </a:r>
            <a:r>
              <a:rPr lang="ru-RU" dirty="0"/>
              <a:t>, 1-2 раза в день, внутрь или 1% раствор сернокислой магнезии из </a:t>
            </a:r>
            <a:r>
              <a:rPr lang="ru-RU" dirty="0" err="1"/>
              <a:t>расчѐта</a:t>
            </a:r>
            <a:r>
              <a:rPr lang="ru-RU" dirty="0"/>
              <a:t> 10 мг/кг магния в сутки, в течение 3-4 недель.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этом следует учесть, что лекарственные средства, содержащие магний, должны приниматься минимум через 2 часа после </a:t>
            </a:r>
            <a:r>
              <a:rPr lang="ru-RU" dirty="0" err="1"/>
              <a:t>приѐма</a:t>
            </a:r>
            <a:r>
              <a:rPr lang="ru-RU" dirty="0"/>
              <a:t> средств на основе кальция, что позволяет избежать их взаимодействия.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целью стимуляции энергетического обмена пациентам с </a:t>
            </a:r>
            <a:r>
              <a:rPr lang="ru-RU" dirty="0" err="1"/>
              <a:t>фосфопеническим</a:t>
            </a:r>
            <a:r>
              <a:rPr lang="ru-RU" dirty="0"/>
              <a:t> вариантом рахита рекомендуется введение АТФ (по 0,5 мл внутримышечно, 1 раз в день, на курс 15-20 инъекций),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3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76400" y="887413"/>
            <a:ext cx="10515600" cy="5399087"/>
          </a:xfrm>
        </p:spPr>
        <p:txBody>
          <a:bodyPr>
            <a:normAutofit/>
          </a:bodyPr>
          <a:lstStyle/>
          <a:p>
            <a:r>
              <a:rPr lang="ru-RU" dirty="0"/>
              <a:t>По мере стихания процесса (но не ранее 2-3 недель от начала терапии) назначается массаж и лечебная гимнастика длительностью до 1,5-2 месяцев, что способствует ускоренному восстановлению тонуса мышц, предупреждает развитие нарушений осанки и плоскостопия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Проведение профилактических прививок </a:t>
            </a:r>
            <a:r>
              <a:rPr lang="ru-RU" dirty="0" err="1"/>
              <a:t>ребѐнку</a:t>
            </a:r>
            <a:r>
              <a:rPr lang="ru-RU" dirty="0"/>
              <a:t>, </a:t>
            </a:r>
            <a:r>
              <a:rPr lang="ru-RU" dirty="0" err="1" smtClean="0"/>
              <a:t>перенѐсшему</a:t>
            </a:r>
            <a:r>
              <a:rPr lang="ru-RU" dirty="0" smtClean="0"/>
              <a:t> </a:t>
            </a:r>
            <a:r>
              <a:rPr lang="ru-RU" dirty="0"/>
              <a:t>рахит, − не противопоказано, однако их следует выполнять спустя 2-3 месяца после устранения активных проявлений </a:t>
            </a:r>
            <a:r>
              <a:rPr lang="ru-RU" dirty="0" smtClean="0"/>
              <a:t>рахита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276" y="4143020"/>
            <a:ext cx="2143125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283" y="4371619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77838"/>
            <a:ext cx="9669463" cy="5699125"/>
          </a:xfrm>
        </p:spPr>
        <p:txBody>
          <a:bodyPr/>
          <a:lstStyle/>
          <a:p>
            <a:r>
              <a:rPr lang="ru-RU" dirty="0" smtClean="0"/>
              <a:t>При </a:t>
            </a:r>
            <a:r>
              <a:rPr lang="ru-RU" dirty="0"/>
              <a:t>своевременной диагностике и лечении </a:t>
            </a:r>
            <a:r>
              <a:rPr lang="ru-RU" dirty="0" err="1"/>
              <a:t>нетяжѐлых</a:t>
            </a:r>
            <a:r>
              <a:rPr lang="ru-RU" dirty="0"/>
              <a:t> форм рахита прогноз для жизни и здоровья благоприятный.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/>
              <a:t>тяжѐлом</a:t>
            </a:r>
            <a:r>
              <a:rPr lang="ru-RU" dirty="0"/>
              <a:t> течении болезни и рецидивирующем процессе прогноз для здоровья относительно благоприятный, так как могут сохраняться грубые нарушения опорно-двигательного аппарата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требующие наблюдения и лечения </a:t>
            </a:r>
            <a:r>
              <a:rPr lang="ru-RU" dirty="0" smtClean="0"/>
              <a:t>у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ортопеда и </a:t>
            </a:r>
            <a:r>
              <a:rPr lang="ru-RU" dirty="0" smtClean="0"/>
              <a:t>хирурга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644" y="2838734"/>
            <a:ext cx="2934269" cy="31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</TotalTime>
  <Words>5839</Words>
  <Application>Microsoft Office PowerPoint</Application>
  <PresentationFormat>Широкоэкранный</PresentationFormat>
  <Paragraphs>524</Paragraphs>
  <Slides>108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108</vt:i4>
      </vt:variant>
    </vt:vector>
  </HeadingPairs>
  <TitlesOfParts>
    <vt:vector size="115" baseType="lpstr">
      <vt:lpstr>Arial</vt:lpstr>
      <vt:lpstr>Calibri</vt:lpstr>
      <vt:lpstr>Calibri Light</vt:lpstr>
      <vt:lpstr>Century Gothic</vt:lpstr>
      <vt:lpstr>Symbol</vt:lpstr>
      <vt:lpstr>Times New Roman</vt:lpstr>
      <vt:lpstr>Тема Office</vt:lpstr>
      <vt:lpstr>  Медицинская реабилитация детей раннего возраста</vt:lpstr>
      <vt:lpstr>Актуальность проблемы реабилитации новорожденных детей с  различной патологией</vt:lpstr>
      <vt:lpstr> Возможности решения указанных проблем</vt:lpstr>
      <vt:lpstr>Реабилитация или абилитация? </vt:lpstr>
      <vt:lpstr>Когда начинается абилитация новорожденных детей?</vt:lpstr>
      <vt:lpstr>Кто подлежит реабилитации в раннем детском возрасте?</vt:lpstr>
      <vt:lpstr>  дети раннего возраста</vt:lpstr>
      <vt:lpstr>Принципы абилитации детей раннего возраста</vt:lpstr>
      <vt:lpstr>Перинатальная патология нервной системы</vt:lpstr>
      <vt:lpstr>Классификация перинатальных поражений нервной системы у новорожденных  разработана Российской ассоциацией специалистов перинатальной медицины на основании положений МКБ-10 -2000г</vt:lpstr>
      <vt:lpstr>Перинатальная патология нервной системы</vt:lpstr>
      <vt:lpstr>Основы медикаментозной терапии: </vt:lpstr>
      <vt:lpstr>Выход?</vt:lpstr>
      <vt:lpstr>Немедикаментозная терапия</vt:lpstr>
      <vt:lpstr>Презентация PowerPoint</vt:lpstr>
      <vt:lpstr>Физическая реабилитация</vt:lpstr>
      <vt:lpstr> Использование физиотерапии для новорожденных имеет свои особенности: </vt:lpstr>
      <vt:lpstr>Возрастные ограничения применения некоторых физиотерапевтических методов лечения для детей</vt:lpstr>
      <vt:lpstr>   увч</vt:lpstr>
      <vt:lpstr>Теплолечение </vt:lpstr>
      <vt:lpstr>Светотерапия с использованием лампы «Биоптрон»</vt:lpstr>
      <vt:lpstr>Метод светотерапии обеспечивает мягкое стимулирующее воздействие на клетки кожи, сосудистой стенки, крови</vt:lpstr>
      <vt:lpstr>Одним из самых эффективных методов снижения токсичности билирубина является светолечение, или фототерапия</vt:lpstr>
      <vt:lpstr>Фототерапия</vt:lpstr>
      <vt:lpstr>методика</vt:lpstr>
      <vt:lpstr> Показания для новорожденных первой недели жизни в зависимости от веса и уровня билирубина   </vt:lpstr>
      <vt:lpstr>Сухая иммерсия</vt:lpstr>
      <vt:lpstr>Клиническая эффективность</vt:lpstr>
      <vt:lpstr>Кроватка «Сатурн»</vt:lpstr>
      <vt:lpstr>массаж</vt:lpstr>
      <vt:lpstr>Презентация PowerPoint</vt:lpstr>
      <vt:lpstr>Презентация PowerPoint</vt:lpstr>
      <vt:lpstr> Упражнения в воде </vt:lpstr>
      <vt:lpstr>Психолого-педагогическая коррекция</vt:lpstr>
      <vt:lpstr>Презентация PowerPoint</vt:lpstr>
      <vt:lpstr>Метод «кенгуру»</vt:lpstr>
      <vt:lpstr> Метод Кенгуру</vt:lpstr>
      <vt:lpstr>Тактильный стимулирующий массаж кистей и пальцев рук</vt:lpstr>
      <vt:lpstr>Клиническая эффективность</vt:lpstr>
      <vt:lpstr>Музыкотерапия</vt:lpstr>
      <vt:lpstr>показания</vt:lpstr>
      <vt:lpstr>Подбор музыки</vt:lpstr>
      <vt:lpstr>Совместное пребывание матери и ребенка</vt:lpstr>
      <vt:lpstr>Пребывание матери в стационаре</vt:lpstr>
      <vt:lpstr>Презентация PowerPoint</vt:lpstr>
      <vt:lpstr>   Детский церебральный паралич</vt:lpstr>
      <vt:lpstr>Этиология ДЦП</vt:lpstr>
      <vt:lpstr>Презентация PowerPoint</vt:lpstr>
      <vt:lpstr>Клинические проявления</vt:lpstr>
      <vt:lpstr>Программа реабилитации детей с ДЦП</vt:lpstr>
      <vt:lpstr>Физическое воспитание детей с ДЦП</vt:lpstr>
      <vt:lpstr>Двигательные коррекционные задачи </vt:lpstr>
      <vt:lpstr>Особенности проведения лечебной гимнастики</vt:lpstr>
      <vt:lpstr>Особенности проведения лечебной гимнастики</vt:lpstr>
      <vt:lpstr>Физиотерапия при ДЦП</vt:lpstr>
      <vt:lpstr>Физиотерапия при ДЦП</vt:lpstr>
      <vt:lpstr>Современные методы реабилитации </vt:lpstr>
      <vt:lpstr> лечение положением</vt:lpstr>
      <vt:lpstr>Войта- терапия</vt:lpstr>
      <vt:lpstr>Презентация PowerPoint</vt:lpstr>
      <vt:lpstr>Бобат- терапия</vt:lpstr>
      <vt:lpstr>Презентация PowerPoint</vt:lpstr>
      <vt:lpstr>Иглорефлексотерапия (ИРТ) </vt:lpstr>
      <vt:lpstr>Паралич Дюшена-Эрба</vt:lpstr>
      <vt:lpstr>Паралич Эрба-Дюшенна -</vt:lpstr>
      <vt:lpstr>клиника</vt:lpstr>
      <vt:lpstr>Презентация PowerPoint</vt:lpstr>
      <vt:lpstr>Презентация PowerPoint</vt:lpstr>
      <vt:lpstr>последствия</vt:lpstr>
      <vt:lpstr>  механотерапия</vt:lpstr>
      <vt:lpstr>Лечебная гимнастика</vt:lpstr>
      <vt:lpstr>фитотерапия</vt:lpstr>
      <vt:lpstr>Презентация PowerPoint</vt:lpstr>
      <vt:lpstr>Травы для купания детей</vt:lpstr>
      <vt:lpstr>Презентация PowerPoint</vt:lpstr>
      <vt:lpstr>Недоношенные дети</vt:lpstr>
      <vt:lpstr>Презентация PowerPoint</vt:lpstr>
      <vt:lpstr>Презентация PowerPoint</vt:lpstr>
      <vt:lpstr>Есть ли эффект выхаживания? Что делать?</vt:lpstr>
      <vt:lpstr>Презентация PowerPoint</vt:lpstr>
      <vt:lpstr>Презентация PowerPoint</vt:lpstr>
      <vt:lpstr>Презентация PowerPoint</vt:lpstr>
      <vt:lpstr>Презентация PowerPoint</vt:lpstr>
      <vt:lpstr> На третьем году жизни у недоношенного ребенка типичны следующие особенности: </vt:lpstr>
      <vt:lpstr> </vt:lpstr>
      <vt:lpstr>Презентация PowerPoint</vt:lpstr>
      <vt:lpstr>коррекционная (кондуктивная) педагогика</vt:lpstr>
      <vt:lpstr>Презентация PowerPoint</vt:lpstr>
      <vt:lpstr>Презентация PowerPoint</vt:lpstr>
      <vt:lpstr>В последние годы для недоношенных детей особенно рекомендуется сочетание двух-трех «мягких» методов физического воздействия с психоэмоциональной и психосенсорной коррекцией, что помогает моделировать эффект так называемых «сенсорных комнат», применяемых в реабилитации более старших пациентов. </vt:lpstr>
      <vt:lpstr>Реабилитация при рахите</vt:lpstr>
      <vt:lpstr>Режим дня ребѐнка с рахитом</vt:lpstr>
      <vt:lpstr>Питание при рахите</vt:lpstr>
      <vt:lpstr>Важно своевременное введение в рацион плодово-ягодных и овощных соков и пюре.</vt:lpstr>
      <vt:lpstr> Для коррекции дефицита фосфора</vt:lpstr>
      <vt:lpstr>Ликвидация метаболических нарушений и коррекция вегетативных расстройств</vt:lpstr>
      <vt:lpstr>Для нормализации функции паращитовидных желез</vt:lpstr>
      <vt:lpstr>Презентация PowerPoint</vt:lpstr>
      <vt:lpstr>Презентация PowerPoint</vt:lpstr>
      <vt:lpstr> лечебная физкультура, лечебная гимнастика  и лечебный массаж при рахите у детей. </vt:lpstr>
      <vt:lpstr>Презентация PowerPoint</vt:lpstr>
      <vt:lpstr>Неспецифическая профилактика рахита</vt:lpstr>
      <vt:lpstr>Ранняя реабилитация</vt:lpstr>
      <vt:lpstr>Презентация PowerPoint</vt:lpstr>
      <vt:lpstr> водолечение </vt:lpstr>
      <vt:lpstr>Презентация PowerPoint</vt:lpstr>
      <vt:lpstr>Восстановительное лечение.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Медицинская реабилитация детей раннего возраста</dc:title>
  <dc:creator>Olga</dc:creator>
  <cp:lastModifiedBy>Olga</cp:lastModifiedBy>
  <cp:revision>135</cp:revision>
  <dcterms:created xsi:type="dcterms:W3CDTF">2016-10-13T12:38:18Z</dcterms:created>
  <dcterms:modified xsi:type="dcterms:W3CDTF">2020-03-12T18:41:51Z</dcterms:modified>
</cp:coreProperties>
</file>